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emf" ContentType="image/x-emf"/>
  <Default Extension="xls" ContentType="application/vnd.ms-excel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96" r:id="rId1"/>
  </p:sldMasterIdLst>
  <p:notesMasterIdLst>
    <p:notesMasterId r:id="rId33"/>
  </p:notesMasterIdLst>
  <p:handoutMasterIdLst>
    <p:handoutMasterId r:id="rId34"/>
  </p:handoutMasterIdLst>
  <p:sldIdLst>
    <p:sldId id="598" r:id="rId2"/>
    <p:sldId id="629" r:id="rId3"/>
    <p:sldId id="640" r:id="rId4"/>
    <p:sldId id="641" r:id="rId5"/>
    <p:sldId id="642" r:id="rId6"/>
    <p:sldId id="643" r:id="rId7"/>
    <p:sldId id="644" r:id="rId8"/>
    <p:sldId id="645" r:id="rId9"/>
    <p:sldId id="646" r:id="rId10"/>
    <p:sldId id="647" r:id="rId11"/>
    <p:sldId id="648" r:id="rId12"/>
    <p:sldId id="649" r:id="rId13"/>
    <p:sldId id="650" r:id="rId14"/>
    <p:sldId id="651" r:id="rId15"/>
    <p:sldId id="652" r:id="rId16"/>
    <p:sldId id="653" r:id="rId17"/>
    <p:sldId id="654" r:id="rId18"/>
    <p:sldId id="655" r:id="rId19"/>
    <p:sldId id="656" r:id="rId20"/>
    <p:sldId id="657" r:id="rId21"/>
    <p:sldId id="658" r:id="rId22"/>
    <p:sldId id="659" r:id="rId23"/>
    <p:sldId id="660" r:id="rId24"/>
    <p:sldId id="661" r:id="rId25"/>
    <p:sldId id="662" r:id="rId26"/>
    <p:sldId id="663" r:id="rId27"/>
    <p:sldId id="664" r:id="rId28"/>
    <p:sldId id="665" r:id="rId29"/>
    <p:sldId id="666" r:id="rId30"/>
    <p:sldId id="667" r:id="rId31"/>
    <p:sldId id="668" r:id="rId32"/>
  </p:sldIdLst>
  <p:sldSz cx="9144000" cy="6858000" type="screen4x3"/>
  <p:notesSz cx="6400800" cy="8686800"/>
  <p:custDataLst>
    <p:tags r:id="rId35"/>
  </p:custDataLst>
  <p:defaultTextStyle>
    <a:defPPr>
      <a:defRPr lang="de-DE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071">
          <p15:clr>
            <a:srgbClr val="A4A3A4"/>
          </p15:clr>
        </p15:guide>
        <p15:guide id="2" pos="2159">
          <p15:clr>
            <a:srgbClr val="A4A3A4"/>
          </p15:clr>
        </p15:guide>
        <p15:guide id="3" orient="horz" pos="3216">
          <p15:clr>
            <a:srgbClr val="A4A3A4"/>
          </p15:clr>
        </p15:guide>
        <p15:guide id="4" pos="2232">
          <p15:clr>
            <a:srgbClr val="A4A3A4"/>
          </p15:clr>
        </p15:guide>
        <p15:guide id="5" orient="horz" pos="2613">
          <p15:clr>
            <a:srgbClr val="A4A3A4"/>
          </p15:clr>
        </p15:guide>
        <p15:guide id="6" orient="horz" pos="2736">
          <p15:clr>
            <a:srgbClr val="A4A3A4"/>
          </p15:clr>
        </p15:guide>
        <p15:guide id="7" pos="1950">
          <p15:clr>
            <a:srgbClr val="A4A3A4"/>
          </p15:clr>
        </p15:guide>
        <p15:guide id="8" pos="2016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99FF"/>
    <a:srgbClr val="3333CC"/>
    <a:srgbClr val="9999FF"/>
    <a:srgbClr val="99CCFF"/>
    <a:srgbClr val="6666FF"/>
    <a:srgbClr val="6600FF"/>
    <a:srgbClr val="9933FF"/>
    <a:srgbClr val="CC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5591" autoAdjust="0"/>
    <p:restoredTop sz="94675" autoAdjust="0"/>
  </p:normalViewPr>
  <p:slideViewPr>
    <p:cSldViewPr showGuides="1">
      <p:cViewPr varScale="1">
        <p:scale>
          <a:sx n="112" d="100"/>
          <a:sy n="112" d="100"/>
        </p:scale>
        <p:origin x="1530" y="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howGuides="1">
      <p:cViewPr>
        <p:scale>
          <a:sx n="100" d="100"/>
          <a:sy n="100" d="100"/>
        </p:scale>
        <p:origin x="-864" y="-60"/>
      </p:cViewPr>
      <p:guideLst>
        <p:guide orient="horz" pos="3071"/>
        <p:guide pos="2159"/>
        <p:guide orient="horz" pos="3216"/>
        <p:guide pos="2232"/>
        <p:guide orient="horz" pos="2613"/>
        <p:guide orient="horz" pos="2736"/>
        <p:guide pos="1950"/>
        <p:guide pos="2016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gs" Target="tags/tag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0"/>
            <a:ext cx="2761624" cy="4129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3061" tIns="41530" rIns="83061" bIns="41530" numCol="1" anchor="t" anchorCtr="0" compatLnSpc="1">
            <a:prstTxWarp prst="textNoShape">
              <a:avLst/>
            </a:prstTxWarp>
          </a:bodyPr>
          <a:lstStyle>
            <a:lvl1pPr>
              <a:defRPr sz="1000"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553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611013" y="0"/>
            <a:ext cx="2761624" cy="4129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3061" tIns="41530" rIns="83061" bIns="41530" numCol="1" anchor="t" anchorCtr="0" compatLnSpc="1">
            <a:prstTxWarp prst="textNoShape">
              <a:avLst/>
            </a:prstTxWarp>
          </a:bodyPr>
          <a:lstStyle>
            <a:lvl1pPr algn="r">
              <a:defRPr sz="1000"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554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1" y="8254017"/>
            <a:ext cx="2761624" cy="4129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3061" tIns="41530" rIns="83061" bIns="41530" numCol="1" anchor="b" anchorCtr="0" compatLnSpc="1">
            <a:prstTxWarp prst="textNoShape">
              <a:avLst/>
            </a:prstTxWarp>
          </a:bodyPr>
          <a:lstStyle>
            <a:lvl1pPr>
              <a:defRPr sz="1000"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554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611013" y="8254017"/>
            <a:ext cx="2761624" cy="4129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3061" tIns="41530" rIns="83061" bIns="41530" numCol="1" anchor="b" anchorCtr="0" compatLnSpc="1">
            <a:prstTxWarp prst="textNoShape">
              <a:avLst/>
            </a:prstTxWarp>
          </a:bodyPr>
          <a:lstStyle>
            <a:lvl1pPr algn="r">
              <a:defRPr sz="1000" smtClean="0"/>
            </a:lvl1pPr>
          </a:lstStyle>
          <a:p>
            <a:pPr>
              <a:defRPr/>
            </a:pPr>
            <a:fld id="{C86632F1-2388-4C54-9963-1BEEDA31271F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3740941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1026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2"/>
            <a:ext cx="2773483" cy="4341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5702" tIns="42850" rIns="85702" bIns="42850" numCol="1" anchor="t" anchorCtr="0" compatLnSpc="1">
            <a:prstTxWarp prst="textNoShape">
              <a:avLst/>
            </a:prstTxWarp>
          </a:bodyPr>
          <a:lstStyle>
            <a:lvl1pPr defTabSz="856557">
              <a:defRPr sz="1000"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46083" name="Rectangle 1027"/>
          <p:cNvSpPr>
            <a:spLocks noGrp="1" noChangeArrowheads="1"/>
          </p:cNvSpPr>
          <p:nvPr>
            <p:ph type="dt" idx="1"/>
          </p:nvPr>
        </p:nvSpPr>
        <p:spPr bwMode="auto">
          <a:xfrm>
            <a:off x="3627319" y="2"/>
            <a:ext cx="2773482" cy="4341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5702" tIns="42850" rIns="85702" bIns="42850" numCol="1" anchor="t" anchorCtr="0" compatLnSpc="1">
            <a:prstTxWarp prst="textNoShape">
              <a:avLst/>
            </a:prstTxWarp>
          </a:bodyPr>
          <a:lstStyle>
            <a:lvl1pPr algn="r" defTabSz="856557">
              <a:defRPr sz="1000"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29700" name="Rectangle 1028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028700" y="652463"/>
            <a:ext cx="4344988" cy="32575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6085" name="Rectangle 1029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853836" y="4125596"/>
            <a:ext cx="4693130" cy="39092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5702" tIns="42850" rIns="85702" bIns="4285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noProof="0" smtClean="0"/>
              <a:t>Klicken Sie, um die Formate des Vorlagentextes zu bearbeiten</a:t>
            </a:r>
          </a:p>
          <a:p>
            <a:pPr lvl="1"/>
            <a:r>
              <a:rPr lang="de-DE" noProof="0" smtClean="0"/>
              <a:t>Zweite Ebene</a:t>
            </a:r>
          </a:p>
          <a:p>
            <a:pPr lvl="2"/>
            <a:r>
              <a:rPr lang="de-DE" noProof="0" smtClean="0"/>
              <a:t>Dritte Ebene</a:t>
            </a:r>
          </a:p>
          <a:p>
            <a:pPr lvl="3"/>
            <a:r>
              <a:rPr lang="de-DE" noProof="0" smtClean="0"/>
              <a:t>Vierte Ebene</a:t>
            </a:r>
          </a:p>
          <a:p>
            <a:pPr lvl="4"/>
            <a:r>
              <a:rPr lang="de-DE" noProof="0" smtClean="0"/>
              <a:t>Fünfte Ebene</a:t>
            </a:r>
          </a:p>
        </p:txBody>
      </p:sp>
      <p:sp>
        <p:nvSpPr>
          <p:cNvPr id="46086" name="Rectangle 1030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1" y="8252603"/>
            <a:ext cx="2773483" cy="4341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5702" tIns="42850" rIns="85702" bIns="42850" numCol="1" anchor="b" anchorCtr="0" compatLnSpc="1">
            <a:prstTxWarp prst="textNoShape">
              <a:avLst/>
            </a:prstTxWarp>
          </a:bodyPr>
          <a:lstStyle>
            <a:lvl1pPr defTabSz="856557">
              <a:defRPr sz="1000"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46087" name="Rectangle 1031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627319" y="8252603"/>
            <a:ext cx="2773482" cy="4341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5702" tIns="42850" rIns="85702" bIns="42850" numCol="1" anchor="b" anchorCtr="0" compatLnSpc="1">
            <a:prstTxWarp prst="textNoShape">
              <a:avLst/>
            </a:prstTxWarp>
          </a:bodyPr>
          <a:lstStyle>
            <a:lvl1pPr algn="r" defTabSz="856557">
              <a:defRPr sz="1000" smtClean="0"/>
            </a:lvl1pPr>
          </a:lstStyle>
          <a:p>
            <a:pPr>
              <a:defRPr/>
            </a:pPr>
            <a:fld id="{4EE96287-EC0A-4EA0-BABE-4E9EAED747FC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0733249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1031"/>
          <p:cNvSpPr txBox="1">
            <a:spLocks noGrp="1" noChangeArrowheads="1"/>
          </p:cNvSpPr>
          <p:nvPr/>
        </p:nvSpPr>
        <p:spPr bwMode="auto">
          <a:xfrm>
            <a:off x="3627319" y="8252603"/>
            <a:ext cx="2773482" cy="4341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5702" tIns="42850" rIns="85702" bIns="42850" anchor="b"/>
          <a:lstStyle>
            <a:lvl1pPr defTabSz="942975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42975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42975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42975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42975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429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429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429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429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/>
            <a:fld id="{1796E670-261B-463C-9C38-B17846C63B75}" type="slidenum">
              <a:rPr lang="de-DE" sz="1000"/>
              <a:pPr algn="r"/>
              <a:t>1</a:t>
            </a:fld>
            <a:endParaRPr lang="de-DE" sz="1000" dirty="0"/>
          </a:p>
        </p:txBody>
      </p:sp>
      <p:sp>
        <p:nvSpPr>
          <p:cNvPr id="307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77177923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1031"/>
          <p:cNvSpPr txBox="1">
            <a:spLocks noGrp="1" noChangeArrowheads="1"/>
          </p:cNvSpPr>
          <p:nvPr/>
        </p:nvSpPr>
        <p:spPr bwMode="auto">
          <a:xfrm>
            <a:off x="3627319" y="8252603"/>
            <a:ext cx="2773482" cy="4341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5702" tIns="42850" rIns="85702" bIns="42850" anchor="b"/>
          <a:lstStyle>
            <a:lvl1pPr defTabSz="942975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42975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42975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42975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42975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429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429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429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429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/>
            <a:fld id="{DDE63851-9CCC-46DE-9A10-E24C7B2B64EF}" type="slidenum">
              <a:rPr lang="de-DE" sz="1000"/>
              <a:pPr algn="r"/>
              <a:t>10</a:t>
            </a:fld>
            <a:endParaRPr lang="de-DE" sz="1000" dirty="0"/>
          </a:p>
        </p:txBody>
      </p:sp>
      <p:sp>
        <p:nvSpPr>
          <p:cNvPr id="317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39927187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1031"/>
          <p:cNvSpPr txBox="1">
            <a:spLocks noGrp="1" noChangeArrowheads="1"/>
          </p:cNvSpPr>
          <p:nvPr/>
        </p:nvSpPr>
        <p:spPr bwMode="auto">
          <a:xfrm>
            <a:off x="3627319" y="8252603"/>
            <a:ext cx="2773482" cy="4341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5702" tIns="42850" rIns="85702" bIns="42850" anchor="b"/>
          <a:lstStyle>
            <a:lvl1pPr defTabSz="942975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42975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42975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42975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42975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429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429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429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429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/>
            <a:fld id="{DDE63851-9CCC-46DE-9A10-E24C7B2B64EF}" type="slidenum">
              <a:rPr lang="de-DE" sz="1000"/>
              <a:pPr algn="r"/>
              <a:t>11</a:t>
            </a:fld>
            <a:endParaRPr lang="de-DE" sz="1000" dirty="0"/>
          </a:p>
        </p:txBody>
      </p:sp>
      <p:sp>
        <p:nvSpPr>
          <p:cNvPr id="317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39927187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1031"/>
          <p:cNvSpPr txBox="1">
            <a:spLocks noGrp="1" noChangeArrowheads="1"/>
          </p:cNvSpPr>
          <p:nvPr/>
        </p:nvSpPr>
        <p:spPr bwMode="auto">
          <a:xfrm>
            <a:off x="3627319" y="8252603"/>
            <a:ext cx="2773482" cy="4341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5702" tIns="42850" rIns="85702" bIns="42850" anchor="b"/>
          <a:lstStyle>
            <a:lvl1pPr defTabSz="942975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42975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42975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42975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42975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429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429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429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429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/>
            <a:fld id="{DDE63851-9CCC-46DE-9A10-E24C7B2B64EF}" type="slidenum">
              <a:rPr lang="de-DE" sz="1000"/>
              <a:pPr algn="r"/>
              <a:t>12</a:t>
            </a:fld>
            <a:endParaRPr lang="de-DE" sz="1000" dirty="0"/>
          </a:p>
        </p:txBody>
      </p:sp>
      <p:sp>
        <p:nvSpPr>
          <p:cNvPr id="317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39927187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1031"/>
          <p:cNvSpPr txBox="1">
            <a:spLocks noGrp="1" noChangeArrowheads="1"/>
          </p:cNvSpPr>
          <p:nvPr/>
        </p:nvSpPr>
        <p:spPr bwMode="auto">
          <a:xfrm>
            <a:off x="3627319" y="8252603"/>
            <a:ext cx="2773482" cy="4341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5702" tIns="42850" rIns="85702" bIns="42850" anchor="b"/>
          <a:lstStyle>
            <a:lvl1pPr defTabSz="942975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42975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42975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42975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42975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429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429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429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429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/>
            <a:fld id="{DDE63851-9CCC-46DE-9A10-E24C7B2B64EF}" type="slidenum">
              <a:rPr lang="de-DE" sz="1000"/>
              <a:pPr algn="r"/>
              <a:t>13</a:t>
            </a:fld>
            <a:endParaRPr lang="de-DE" sz="1000" dirty="0"/>
          </a:p>
        </p:txBody>
      </p:sp>
      <p:sp>
        <p:nvSpPr>
          <p:cNvPr id="317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39927187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1031"/>
          <p:cNvSpPr txBox="1">
            <a:spLocks noGrp="1" noChangeArrowheads="1"/>
          </p:cNvSpPr>
          <p:nvPr/>
        </p:nvSpPr>
        <p:spPr bwMode="auto">
          <a:xfrm>
            <a:off x="3627319" y="8252603"/>
            <a:ext cx="2773482" cy="4341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5702" tIns="42850" rIns="85702" bIns="42850" anchor="b"/>
          <a:lstStyle>
            <a:lvl1pPr defTabSz="942975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42975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42975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42975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42975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429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429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429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429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/>
            <a:fld id="{DDE63851-9CCC-46DE-9A10-E24C7B2B64EF}" type="slidenum">
              <a:rPr lang="de-DE" sz="1000"/>
              <a:pPr algn="r"/>
              <a:t>14</a:t>
            </a:fld>
            <a:endParaRPr lang="de-DE" sz="1000" dirty="0"/>
          </a:p>
        </p:txBody>
      </p:sp>
      <p:sp>
        <p:nvSpPr>
          <p:cNvPr id="317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39927187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1031"/>
          <p:cNvSpPr txBox="1">
            <a:spLocks noGrp="1" noChangeArrowheads="1"/>
          </p:cNvSpPr>
          <p:nvPr/>
        </p:nvSpPr>
        <p:spPr bwMode="auto">
          <a:xfrm>
            <a:off x="3627319" y="8252603"/>
            <a:ext cx="2773482" cy="4341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5702" tIns="42850" rIns="85702" bIns="42850" anchor="b"/>
          <a:lstStyle>
            <a:lvl1pPr defTabSz="942975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42975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42975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42975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42975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429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429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429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429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/>
            <a:fld id="{DDE63851-9CCC-46DE-9A10-E24C7B2B64EF}" type="slidenum">
              <a:rPr lang="de-DE" sz="1000"/>
              <a:pPr algn="r"/>
              <a:t>15</a:t>
            </a:fld>
            <a:endParaRPr lang="de-DE" sz="1000" dirty="0"/>
          </a:p>
        </p:txBody>
      </p:sp>
      <p:sp>
        <p:nvSpPr>
          <p:cNvPr id="317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39927187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1031"/>
          <p:cNvSpPr txBox="1">
            <a:spLocks noGrp="1" noChangeArrowheads="1"/>
          </p:cNvSpPr>
          <p:nvPr/>
        </p:nvSpPr>
        <p:spPr bwMode="auto">
          <a:xfrm>
            <a:off x="3627319" y="8252603"/>
            <a:ext cx="2773482" cy="4341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5702" tIns="42850" rIns="85702" bIns="42850" anchor="b"/>
          <a:lstStyle>
            <a:lvl1pPr defTabSz="942975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42975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42975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42975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42975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429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429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429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429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/>
            <a:fld id="{DDE63851-9CCC-46DE-9A10-E24C7B2B64EF}" type="slidenum">
              <a:rPr lang="de-DE" sz="1000"/>
              <a:pPr algn="r"/>
              <a:t>16</a:t>
            </a:fld>
            <a:endParaRPr lang="de-DE" sz="1000" dirty="0"/>
          </a:p>
        </p:txBody>
      </p:sp>
      <p:sp>
        <p:nvSpPr>
          <p:cNvPr id="317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39927187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1031"/>
          <p:cNvSpPr txBox="1">
            <a:spLocks noGrp="1" noChangeArrowheads="1"/>
          </p:cNvSpPr>
          <p:nvPr/>
        </p:nvSpPr>
        <p:spPr bwMode="auto">
          <a:xfrm>
            <a:off x="3627319" y="8252603"/>
            <a:ext cx="2773482" cy="4341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5702" tIns="42850" rIns="85702" bIns="42850" anchor="b"/>
          <a:lstStyle>
            <a:lvl1pPr defTabSz="942975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42975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42975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42975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42975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429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429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429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429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/>
            <a:fld id="{DDE63851-9CCC-46DE-9A10-E24C7B2B64EF}" type="slidenum">
              <a:rPr lang="de-DE" sz="1000"/>
              <a:pPr algn="r"/>
              <a:t>17</a:t>
            </a:fld>
            <a:endParaRPr lang="de-DE" sz="1000" dirty="0"/>
          </a:p>
        </p:txBody>
      </p:sp>
      <p:sp>
        <p:nvSpPr>
          <p:cNvPr id="317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39927187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1031"/>
          <p:cNvSpPr txBox="1">
            <a:spLocks noGrp="1" noChangeArrowheads="1"/>
          </p:cNvSpPr>
          <p:nvPr/>
        </p:nvSpPr>
        <p:spPr bwMode="auto">
          <a:xfrm>
            <a:off x="3627319" y="8252603"/>
            <a:ext cx="2773482" cy="4341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5702" tIns="42850" rIns="85702" bIns="42850" anchor="b"/>
          <a:lstStyle>
            <a:lvl1pPr defTabSz="942975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42975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42975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42975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42975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429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429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429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429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/>
            <a:fld id="{DDE63851-9CCC-46DE-9A10-E24C7B2B64EF}" type="slidenum">
              <a:rPr lang="de-DE" sz="1000"/>
              <a:pPr algn="r"/>
              <a:t>18</a:t>
            </a:fld>
            <a:endParaRPr lang="de-DE" sz="1000" dirty="0"/>
          </a:p>
        </p:txBody>
      </p:sp>
      <p:sp>
        <p:nvSpPr>
          <p:cNvPr id="317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39927187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1031"/>
          <p:cNvSpPr txBox="1">
            <a:spLocks noGrp="1" noChangeArrowheads="1"/>
          </p:cNvSpPr>
          <p:nvPr/>
        </p:nvSpPr>
        <p:spPr bwMode="auto">
          <a:xfrm>
            <a:off x="3627319" y="8252603"/>
            <a:ext cx="2773482" cy="4341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5702" tIns="42850" rIns="85702" bIns="42850" anchor="b"/>
          <a:lstStyle>
            <a:lvl1pPr defTabSz="942975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42975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42975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42975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42975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429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429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429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429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/>
            <a:fld id="{DDE63851-9CCC-46DE-9A10-E24C7B2B64EF}" type="slidenum">
              <a:rPr lang="de-DE" sz="1000"/>
              <a:pPr algn="r"/>
              <a:t>19</a:t>
            </a:fld>
            <a:endParaRPr lang="de-DE" sz="1000" dirty="0"/>
          </a:p>
        </p:txBody>
      </p:sp>
      <p:sp>
        <p:nvSpPr>
          <p:cNvPr id="317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39927187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1031"/>
          <p:cNvSpPr txBox="1">
            <a:spLocks noGrp="1" noChangeArrowheads="1"/>
          </p:cNvSpPr>
          <p:nvPr/>
        </p:nvSpPr>
        <p:spPr bwMode="auto">
          <a:xfrm>
            <a:off x="3627319" y="8252603"/>
            <a:ext cx="2773482" cy="4341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5702" tIns="42850" rIns="85702" bIns="42850" anchor="b"/>
          <a:lstStyle>
            <a:lvl1pPr defTabSz="942975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42975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42975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42975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42975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429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429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429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429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/>
            <a:fld id="{DDE63851-9CCC-46DE-9A10-E24C7B2B64EF}" type="slidenum">
              <a:rPr lang="de-DE" sz="1000"/>
              <a:pPr algn="r"/>
              <a:t>2</a:t>
            </a:fld>
            <a:endParaRPr lang="de-DE" sz="1000" dirty="0"/>
          </a:p>
        </p:txBody>
      </p:sp>
      <p:sp>
        <p:nvSpPr>
          <p:cNvPr id="317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39927187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1031"/>
          <p:cNvSpPr txBox="1">
            <a:spLocks noGrp="1" noChangeArrowheads="1"/>
          </p:cNvSpPr>
          <p:nvPr/>
        </p:nvSpPr>
        <p:spPr bwMode="auto">
          <a:xfrm>
            <a:off x="3627319" y="8252603"/>
            <a:ext cx="2773482" cy="4341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5702" tIns="42850" rIns="85702" bIns="42850" anchor="b"/>
          <a:lstStyle>
            <a:lvl1pPr defTabSz="942975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42975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42975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42975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42975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429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429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429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429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/>
            <a:fld id="{DDE63851-9CCC-46DE-9A10-E24C7B2B64EF}" type="slidenum">
              <a:rPr lang="de-DE" sz="1000"/>
              <a:pPr algn="r"/>
              <a:t>20</a:t>
            </a:fld>
            <a:endParaRPr lang="de-DE" sz="1000" dirty="0"/>
          </a:p>
        </p:txBody>
      </p:sp>
      <p:sp>
        <p:nvSpPr>
          <p:cNvPr id="317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39927187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1031"/>
          <p:cNvSpPr txBox="1">
            <a:spLocks noGrp="1" noChangeArrowheads="1"/>
          </p:cNvSpPr>
          <p:nvPr/>
        </p:nvSpPr>
        <p:spPr bwMode="auto">
          <a:xfrm>
            <a:off x="3627319" y="8252603"/>
            <a:ext cx="2773482" cy="4341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5702" tIns="42850" rIns="85702" bIns="42850" anchor="b"/>
          <a:lstStyle>
            <a:lvl1pPr defTabSz="942975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42975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42975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42975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42975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429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429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429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429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/>
            <a:fld id="{DDE63851-9CCC-46DE-9A10-E24C7B2B64EF}" type="slidenum">
              <a:rPr lang="de-DE" sz="1000"/>
              <a:pPr algn="r"/>
              <a:t>21</a:t>
            </a:fld>
            <a:endParaRPr lang="de-DE" sz="1000" dirty="0"/>
          </a:p>
        </p:txBody>
      </p:sp>
      <p:sp>
        <p:nvSpPr>
          <p:cNvPr id="317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399271877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1031"/>
          <p:cNvSpPr txBox="1">
            <a:spLocks noGrp="1" noChangeArrowheads="1"/>
          </p:cNvSpPr>
          <p:nvPr/>
        </p:nvSpPr>
        <p:spPr bwMode="auto">
          <a:xfrm>
            <a:off x="3627319" y="8252603"/>
            <a:ext cx="2773482" cy="4341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5702" tIns="42850" rIns="85702" bIns="42850" anchor="b"/>
          <a:lstStyle>
            <a:lvl1pPr defTabSz="942975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42975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42975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42975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42975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429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429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429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429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/>
            <a:fld id="{DDE63851-9CCC-46DE-9A10-E24C7B2B64EF}" type="slidenum">
              <a:rPr lang="de-DE" sz="1000"/>
              <a:pPr algn="r"/>
              <a:t>22</a:t>
            </a:fld>
            <a:endParaRPr lang="de-DE" sz="1000" dirty="0"/>
          </a:p>
        </p:txBody>
      </p:sp>
      <p:sp>
        <p:nvSpPr>
          <p:cNvPr id="317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399271877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1031"/>
          <p:cNvSpPr txBox="1">
            <a:spLocks noGrp="1" noChangeArrowheads="1"/>
          </p:cNvSpPr>
          <p:nvPr/>
        </p:nvSpPr>
        <p:spPr bwMode="auto">
          <a:xfrm>
            <a:off x="3627319" y="8252603"/>
            <a:ext cx="2773482" cy="4341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5702" tIns="42850" rIns="85702" bIns="42850" anchor="b"/>
          <a:lstStyle>
            <a:lvl1pPr defTabSz="942975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42975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42975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42975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42975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429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429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429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429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/>
            <a:fld id="{DDE63851-9CCC-46DE-9A10-E24C7B2B64EF}" type="slidenum">
              <a:rPr lang="de-DE" sz="1000"/>
              <a:pPr algn="r"/>
              <a:t>23</a:t>
            </a:fld>
            <a:endParaRPr lang="de-DE" sz="1000" dirty="0"/>
          </a:p>
        </p:txBody>
      </p:sp>
      <p:sp>
        <p:nvSpPr>
          <p:cNvPr id="317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399271877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1031"/>
          <p:cNvSpPr txBox="1">
            <a:spLocks noGrp="1" noChangeArrowheads="1"/>
          </p:cNvSpPr>
          <p:nvPr/>
        </p:nvSpPr>
        <p:spPr bwMode="auto">
          <a:xfrm>
            <a:off x="3627319" y="8252603"/>
            <a:ext cx="2773482" cy="4341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5702" tIns="42850" rIns="85702" bIns="42850" anchor="b"/>
          <a:lstStyle>
            <a:lvl1pPr defTabSz="942975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42975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42975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42975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42975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429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429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429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429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/>
            <a:fld id="{DDE63851-9CCC-46DE-9A10-E24C7B2B64EF}" type="slidenum">
              <a:rPr lang="de-DE" sz="1000"/>
              <a:pPr algn="r"/>
              <a:t>24</a:t>
            </a:fld>
            <a:endParaRPr lang="de-DE" sz="1000" dirty="0"/>
          </a:p>
        </p:txBody>
      </p:sp>
      <p:sp>
        <p:nvSpPr>
          <p:cNvPr id="317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399271877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1031"/>
          <p:cNvSpPr txBox="1">
            <a:spLocks noGrp="1" noChangeArrowheads="1"/>
          </p:cNvSpPr>
          <p:nvPr/>
        </p:nvSpPr>
        <p:spPr bwMode="auto">
          <a:xfrm>
            <a:off x="3627319" y="8252603"/>
            <a:ext cx="2773482" cy="4341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5702" tIns="42850" rIns="85702" bIns="42850" anchor="b"/>
          <a:lstStyle>
            <a:lvl1pPr defTabSz="942975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42975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42975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42975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42975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429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429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429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429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/>
            <a:fld id="{DDE63851-9CCC-46DE-9A10-E24C7B2B64EF}" type="slidenum">
              <a:rPr lang="de-DE" sz="1000"/>
              <a:pPr algn="r"/>
              <a:t>25</a:t>
            </a:fld>
            <a:endParaRPr lang="de-DE" sz="1000" dirty="0"/>
          </a:p>
        </p:txBody>
      </p:sp>
      <p:sp>
        <p:nvSpPr>
          <p:cNvPr id="317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399271877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1031"/>
          <p:cNvSpPr txBox="1">
            <a:spLocks noGrp="1" noChangeArrowheads="1"/>
          </p:cNvSpPr>
          <p:nvPr/>
        </p:nvSpPr>
        <p:spPr bwMode="auto">
          <a:xfrm>
            <a:off x="3627319" y="8252603"/>
            <a:ext cx="2773482" cy="4341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5702" tIns="42850" rIns="85702" bIns="42850" anchor="b"/>
          <a:lstStyle>
            <a:lvl1pPr defTabSz="942975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42975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42975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42975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42975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429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429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429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429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/>
            <a:fld id="{DDE63851-9CCC-46DE-9A10-E24C7B2B64EF}" type="slidenum">
              <a:rPr lang="de-DE" sz="1000"/>
              <a:pPr algn="r"/>
              <a:t>26</a:t>
            </a:fld>
            <a:endParaRPr lang="de-DE" sz="1000" dirty="0"/>
          </a:p>
        </p:txBody>
      </p:sp>
      <p:sp>
        <p:nvSpPr>
          <p:cNvPr id="317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399271877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1031"/>
          <p:cNvSpPr txBox="1">
            <a:spLocks noGrp="1" noChangeArrowheads="1"/>
          </p:cNvSpPr>
          <p:nvPr/>
        </p:nvSpPr>
        <p:spPr bwMode="auto">
          <a:xfrm>
            <a:off x="3627319" y="8252603"/>
            <a:ext cx="2773482" cy="4341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5702" tIns="42850" rIns="85702" bIns="42850" anchor="b"/>
          <a:lstStyle>
            <a:lvl1pPr defTabSz="942975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42975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42975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42975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42975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429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429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429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429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/>
            <a:fld id="{DDE63851-9CCC-46DE-9A10-E24C7B2B64EF}" type="slidenum">
              <a:rPr lang="de-DE" sz="1000"/>
              <a:pPr algn="r"/>
              <a:t>27</a:t>
            </a:fld>
            <a:endParaRPr lang="de-DE" sz="1000" dirty="0"/>
          </a:p>
        </p:txBody>
      </p:sp>
      <p:sp>
        <p:nvSpPr>
          <p:cNvPr id="317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399271877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1031"/>
          <p:cNvSpPr txBox="1">
            <a:spLocks noGrp="1" noChangeArrowheads="1"/>
          </p:cNvSpPr>
          <p:nvPr/>
        </p:nvSpPr>
        <p:spPr bwMode="auto">
          <a:xfrm>
            <a:off x="3627319" y="8252603"/>
            <a:ext cx="2773482" cy="4341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5702" tIns="42850" rIns="85702" bIns="42850" anchor="b"/>
          <a:lstStyle>
            <a:lvl1pPr defTabSz="942975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42975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42975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42975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42975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429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429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429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429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/>
            <a:fld id="{DDE63851-9CCC-46DE-9A10-E24C7B2B64EF}" type="slidenum">
              <a:rPr lang="de-DE" sz="1000"/>
              <a:pPr algn="r"/>
              <a:t>28</a:t>
            </a:fld>
            <a:endParaRPr lang="de-DE" sz="1000" dirty="0"/>
          </a:p>
        </p:txBody>
      </p:sp>
      <p:sp>
        <p:nvSpPr>
          <p:cNvPr id="317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399271877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1031"/>
          <p:cNvSpPr txBox="1">
            <a:spLocks noGrp="1" noChangeArrowheads="1"/>
          </p:cNvSpPr>
          <p:nvPr/>
        </p:nvSpPr>
        <p:spPr bwMode="auto">
          <a:xfrm>
            <a:off x="3627319" y="8252603"/>
            <a:ext cx="2773482" cy="4341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5702" tIns="42850" rIns="85702" bIns="42850" anchor="b"/>
          <a:lstStyle>
            <a:lvl1pPr defTabSz="942975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42975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42975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42975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42975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429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429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429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429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/>
            <a:fld id="{DDE63851-9CCC-46DE-9A10-E24C7B2B64EF}" type="slidenum">
              <a:rPr lang="de-DE" sz="1000"/>
              <a:pPr algn="r"/>
              <a:t>29</a:t>
            </a:fld>
            <a:endParaRPr lang="de-DE" sz="1000" dirty="0"/>
          </a:p>
        </p:txBody>
      </p:sp>
      <p:sp>
        <p:nvSpPr>
          <p:cNvPr id="317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39927187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1031"/>
          <p:cNvSpPr txBox="1">
            <a:spLocks noGrp="1" noChangeArrowheads="1"/>
          </p:cNvSpPr>
          <p:nvPr/>
        </p:nvSpPr>
        <p:spPr bwMode="auto">
          <a:xfrm>
            <a:off x="3627319" y="8252603"/>
            <a:ext cx="2773482" cy="4341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5702" tIns="42850" rIns="85702" bIns="42850" anchor="b"/>
          <a:lstStyle>
            <a:lvl1pPr defTabSz="942975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42975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42975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42975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42975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429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429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429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429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/>
            <a:fld id="{DDE63851-9CCC-46DE-9A10-E24C7B2B64EF}" type="slidenum">
              <a:rPr lang="de-DE" sz="1000"/>
              <a:pPr algn="r"/>
              <a:t>3</a:t>
            </a:fld>
            <a:endParaRPr lang="de-DE" sz="1000" dirty="0"/>
          </a:p>
        </p:txBody>
      </p:sp>
      <p:sp>
        <p:nvSpPr>
          <p:cNvPr id="317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399271877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1031"/>
          <p:cNvSpPr txBox="1">
            <a:spLocks noGrp="1" noChangeArrowheads="1"/>
          </p:cNvSpPr>
          <p:nvPr/>
        </p:nvSpPr>
        <p:spPr bwMode="auto">
          <a:xfrm>
            <a:off x="3627319" y="8252603"/>
            <a:ext cx="2773482" cy="4341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5702" tIns="42850" rIns="85702" bIns="42850" anchor="b"/>
          <a:lstStyle>
            <a:lvl1pPr defTabSz="942975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42975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42975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42975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42975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429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429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429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429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/>
            <a:fld id="{DDE63851-9CCC-46DE-9A10-E24C7B2B64EF}" type="slidenum">
              <a:rPr lang="de-DE" sz="1000"/>
              <a:pPr algn="r"/>
              <a:t>30</a:t>
            </a:fld>
            <a:endParaRPr lang="de-DE" sz="1000" dirty="0"/>
          </a:p>
        </p:txBody>
      </p:sp>
      <p:sp>
        <p:nvSpPr>
          <p:cNvPr id="317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399271877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1031"/>
          <p:cNvSpPr txBox="1">
            <a:spLocks noGrp="1" noChangeArrowheads="1"/>
          </p:cNvSpPr>
          <p:nvPr/>
        </p:nvSpPr>
        <p:spPr bwMode="auto">
          <a:xfrm>
            <a:off x="3627319" y="8252603"/>
            <a:ext cx="2773482" cy="4341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5702" tIns="42850" rIns="85702" bIns="42850" anchor="b"/>
          <a:lstStyle>
            <a:lvl1pPr defTabSz="942975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42975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42975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42975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42975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429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429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429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429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/>
            <a:fld id="{DDE63851-9CCC-46DE-9A10-E24C7B2B64EF}" type="slidenum">
              <a:rPr lang="de-DE" sz="1000"/>
              <a:pPr algn="r"/>
              <a:t>31</a:t>
            </a:fld>
            <a:endParaRPr lang="de-DE" sz="1000" dirty="0"/>
          </a:p>
        </p:txBody>
      </p:sp>
      <p:sp>
        <p:nvSpPr>
          <p:cNvPr id="317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39927187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1031"/>
          <p:cNvSpPr txBox="1">
            <a:spLocks noGrp="1" noChangeArrowheads="1"/>
          </p:cNvSpPr>
          <p:nvPr/>
        </p:nvSpPr>
        <p:spPr bwMode="auto">
          <a:xfrm>
            <a:off x="3627319" y="8252603"/>
            <a:ext cx="2773482" cy="4341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5702" tIns="42850" rIns="85702" bIns="42850" anchor="b"/>
          <a:lstStyle>
            <a:lvl1pPr defTabSz="942975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42975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42975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42975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42975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429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429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429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429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/>
            <a:fld id="{DDE63851-9CCC-46DE-9A10-E24C7B2B64EF}" type="slidenum">
              <a:rPr lang="de-DE" sz="1000"/>
              <a:pPr algn="r"/>
              <a:t>4</a:t>
            </a:fld>
            <a:endParaRPr lang="de-DE" sz="1000" dirty="0"/>
          </a:p>
        </p:txBody>
      </p:sp>
      <p:sp>
        <p:nvSpPr>
          <p:cNvPr id="317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39927187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1031"/>
          <p:cNvSpPr txBox="1">
            <a:spLocks noGrp="1" noChangeArrowheads="1"/>
          </p:cNvSpPr>
          <p:nvPr/>
        </p:nvSpPr>
        <p:spPr bwMode="auto">
          <a:xfrm>
            <a:off x="3627319" y="8252603"/>
            <a:ext cx="2773482" cy="4341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5702" tIns="42850" rIns="85702" bIns="42850" anchor="b"/>
          <a:lstStyle>
            <a:lvl1pPr defTabSz="942975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42975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42975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42975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42975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429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429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429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429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/>
            <a:fld id="{DDE63851-9CCC-46DE-9A10-E24C7B2B64EF}" type="slidenum">
              <a:rPr lang="de-DE" sz="1000"/>
              <a:pPr algn="r"/>
              <a:t>5</a:t>
            </a:fld>
            <a:endParaRPr lang="de-DE" sz="1000" dirty="0"/>
          </a:p>
        </p:txBody>
      </p:sp>
      <p:sp>
        <p:nvSpPr>
          <p:cNvPr id="317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39927187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1031"/>
          <p:cNvSpPr txBox="1">
            <a:spLocks noGrp="1" noChangeArrowheads="1"/>
          </p:cNvSpPr>
          <p:nvPr/>
        </p:nvSpPr>
        <p:spPr bwMode="auto">
          <a:xfrm>
            <a:off x="3627319" y="8252603"/>
            <a:ext cx="2773482" cy="4341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5702" tIns="42850" rIns="85702" bIns="42850" anchor="b"/>
          <a:lstStyle>
            <a:lvl1pPr defTabSz="942975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42975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42975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42975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42975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429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429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429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429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/>
            <a:fld id="{DDE63851-9CCC-46DE-9A10-E24C7B2B64EF}" type="slidenum">
              <a:rPr lang="de-DE" sz="1000"/>
              <a:pPr algn="r"/>
              <a:t>6</a:t>
            </a:fld>
            <a:endParaRPr lang="de-DE" sz="1000" dirty="0"/>
          </a:p>
        </p:txBody>
      </p:sp>
      <p:sp>
        <p:nvSpPr>
          <p:cNvPr id="317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39927187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1031"/>
          <p:cNvSpPr txBox="1">
            <a:spLocks noGrp="1" noChangeArrowheads="1"/>
          </p:cNvSpPr>
          <p:nvPr/>
        </p:nvSpPr>
        <p:spPr bwMode="auto">
          <a:xfrm>
            <a:off x="3627319" y="8252603"/>
            <a:ext cx="2773482" cy="4341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5702" tIns="42850" rIns="85702" bIns="42850" anchor="b"/>
          <a:lstStyle>
            <a:lvl1pPr defTabSz="942975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42975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42975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42975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42975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429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429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429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429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/>
            <a:fld id="{DDE63851-9CCC-46DE-9A10-E24C7B2B64EF}" type="slidenum">
              <a:rPr lang="de-DE" sz="1000"/>
              <a:pPr algn="r"/>
              <a:t>7</a:t>
            </a:fld>
            <a:endParaRPr lang="de-DE" sz="1000" dirty="0"/>
          </a:p>
        </p:txBody>
      </p:sp>
      <p:sp>
        <p:nvSpPr>
          <p:cNvPr id="317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39927187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1031"/>
          <p:cNvSpPr txBox="1">
            <a:spLocks noGrp="1" noChangeArrowheads="1"/>
          </p:cNvSpPr>
          <p:nvPr/>
        </p:nvSpPr>
        <p:spPr bwMode="auto">
          <a:xfrm>
            <a:off x="3627319" y="8252603"/>
            <a:ext cx="2773482" cy="4341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5702" tIns="42850" rIns="85702" bIns="42850" anchor="b"/>
          <a:lstStyle>
            <a:lvl1pPr defTabSz="942975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42975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42975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42975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42975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429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429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429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429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/>
            <a:fld id="{DDE63851-9CCC-46DE-9A10-E24C7B2B64EF}" type="slidenum">
              <a:rPr lang="de-DE" sz="1000"/>
              <a:pPr algn="r"/>
              <a:t>8</a:t>
            </a:fld>
            <a:endParaRPr lang="de-DE" sz="1000" dirty="0"/>
          </a:p>
        </p:txBody>
      </p:sp>
      <p:sp>
        <p:nvSpPr>
          <p:cNvPr id="317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39927187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1031"/>
          <p:cNvSpPr txBox="1">
            <a:spLocks noGrp="1" noChangeArrowheads="1"/>
          </p:cNvSpPr>
          <p:nvPr/>
        </p:nvSpPr>
        <p:spPr bwMode="auto">
          <a:xfrm>
            <a:off x="3627319" y="8252603"/>
            <a:ext cx="2773482" cy="4341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5702" tIns="42850" rIns="85702" bIns="42850" anchor="b"/>
          <a:lstStyle>
            <a:lvl1pPr defTabSz="942975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42975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42975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42975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42975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429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429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429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429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/>
            <a:fld id="{DDE63851-9CCC-46DE-9A10-E24C7B2B64EF}" type="slidenum">
              <a:rPr lang="de-DE" sz="1000"/>
              <a:pPr algn="r"/>
              <a:t>9</a:t>
            </a:fld>
            <a:endParaRPr lang="de-DE" sz="1000" dirty="0"/>
          </a:p>
        </p:txBody>
      </p:sp>
      <p:sp>
        <p:nvSpPr>
          <p:cNvPr id="317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3992718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smtClean="0"/>
              <a:t>Formatvorlage des Untertitelmasters durch Klicken bearbeiten</a:t>
            </a:r>
            <a:endParaRPr lang="de-CH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1D5EBC3-CB52-4220-BC2C-6DBB614E63A8}" type="slidenum">
              <a:rPr lang="de-DE" smtClean="0"/>
              <a:pPr>
                <a:defRPr/>
              </a:pPr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CH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13257D6-E695-42E6-9AAA-C4E5724417D3}" type="slidenum">
              <a:rPr lang="de-DE" smtClean="0"/>
              <a:pPr>
                <a:defRPr/>
              </a:pPr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CH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CE62939-3586-4614-B295-82D324406A2C}" type="slidenum">
              <a:rPr lang="de-DE" smtClean="0"/>
              <a:pPr>
                <a:defRPr/>
              </a:pPr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CH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0FA7331-5A32-4792-809B-8E4610EBE09F}" type="slidenum">
              <a:rPr lang="de-DE" smtClean="0"/>
              <a:pPr>
                <a:defRPr/>
              </a:pPr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F822666-B589-42B9-8D6A-9B32B7A80B1F}" type="slidenum">
              <a:rPr lang="de-DE" smtClean="0"/>
              <a:pPr>
                <a:defRPr/>
              </a:pPr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CH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CH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44992BB-1263-432D-B04A-D87D7D2CE8FA}" type="slidenum">
              <a:rPr lang="de-DE" smtClean="0"/>
              <a:pPr>
                <a:defRPr/>
              </a:pPr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CH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CH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9D5FD25-BF39-4F3F-9BE0-F9C988BFE91A}" type="slidenum">
              <a:rPr lang="de-DE" smtClean="0"/>
              <a:pPr>
                <a:defRPr/>
              </a:pPr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ADC1EB0-BD84-4EE7-B812-2DB04211FB1C}" type="slidenum">
              <a:rPr lang="de-DE" smtClean="0"/>
              <a:pPr>
                <a:defRPr/>
              </a:pPr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28F3D02-1691-41CA-9EDB-022FC6AEF638}" type="slidenum">
              <a:rPr lang="de-DE" smtClean="0"/>
              <a:pPr>
                <a:defRPr/>
              </a:pPr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CH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C27F084-10C1-4123-A8C0-15DDD69169E8}" type="slidenum">
              <a:rPr lang="de-DE" smtClean="0"/>
              <a:pPr>
                <a:defRPr/>
              </a:pPr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CH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986F3F3-3864-45B2-ADAA-621A5BAE0073}" type="slidenum">
              <a:rPr lang="de-DE" smtClean="0"/>
              <a:pPr>
                <a:defRPr/>
              </a:pPr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CH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76F382FC-E6BE-448A-AA4B-1A671E6207A4}" type="slidenum">
              <a:rPr lang="de-DE" smtClean="0"/>
              <a:pPr>
                <a:defRPr/>
              </a:pPr>
              <a:t>‹Nr.›</a:t>
            </a:fld>
            <a:endParaRPr 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b="0" i="0" u="none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b="0" i="0" u="none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9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6.emf"/><Relationship Id="rId5" Type="http://schemas.openxmlformats.org/officeDocument/2006/relationships/oleObject" Target="../embeddings/Microsoft_Excel_97-2003-Arbeitsblatt1.xls"/><Relationship Id="rId4" Type="http://schemas.openxmlformats.org/officeDocument/2006/relationships/oleObject" Target="../embeddings/oleObject1.bin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jp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wmf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ChangeArrowheads="1"/>
          </p:cNvSpPr>
          <p:nvPr/>
        </p:nvSpPr>
        <p:spPr bwMode="auto">
          <a:xfrm>
            <a:off x="0" y="0"/>
            <a:ext cx="9144000" cy="3141663"/>
          </a:xfrm>
          <a:prstGeom prst="rect">
            <a:avLst/>
          </a:prstGeom>
          <a:gradFill flip="none" rotWithShape="1">
            <a:gsLst>
              <a:gs pos="0">
                <a:schemeClr val="accent1">
                  <a:shade val="51000"/>
                  <a:satMod val="130000"/>
                </a:schemeClr>
              </a:gs>
              <a:gs pos="80000">
                <a:schemeClr val="accent1">
                  <a:shade val="93000"/>
                  <a:satMod val="130000"/>
                </a:schemeClr>
              </a:gs>
              <a:gs pos="100000">
                <a:schemeClr val="accent1">
                  <a:shade val="94000"/>
                  <a:satMod val="135000"/>
                </a:schemeClr>
              </a:gs>
            </a:gsLst>
            <a:lin ang="5400000" scaled="1"/>
            <a:tileRect/>
          </a:gradFill>
          <a:ln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endParaRPr lang="de-CH" dirty="0"/>
          </a:p>
        </p:txBody>
      </p:sp>
      <p:sp>
        <p:nvSpPr>
          <p:cNvPr id="9" name="Rectangle 3"/>
          <p:cNvSpPr>
            <a:spLocks noChangeArrowheads="1"/>
          </p:cNvSpPr>
          <p:nvPr/>
        </p:nvSpPr>
        <p:spPr bwMode="auto">
          <a:xfrm>
            <a:off x="1" y="1638"/>
            <a:ext cx="9144000" cy="314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r>
              <a:rPr lang="fr-FR" sz="3600" b="1">
                <a:solidFill>
                  <a:schemeClr val="bg1"/>
                </a:solidFill>
                <a:latin typeface="+mj-lt"/>
              </a:rPr>
              <a:t>Les bases de la sedation par propofol en </a:t>
            </a:r>
            <a:r>
              <a:rPr lang="fr-FR" sz="3600" b="1" smtClean="0">
                <a:solidFill>
                  <a:schemeClr val="bg1"/>
                </a:solidFill>
                <a:latin typeface="+mj-lt"/>
              </a:rPr>
              <a:t>gastroentérologie</a:t>
            </a:r>
          </a:p>
          <a:p>
            <a:pPr algn="ctr"/>
            <a:endParaRPr lang="fr-FR" sz="3600" b="1">
              <a:solidFill>
                <a:schemeClr val="bg1"/>
              </a:solidFill>
              <a:latin typeface="+mj-lt"/>
            </a:endParaRPr>
          </a:p>
        </p:txBody>
      </p:sp>
      <p:sp>
        <p:nvSpPr>
          <p:cNvPr id="2051" name="Rectangle 4"/>
          <p:cNvSpPr>
            <a:spLocks noChangeArrowheads="1"/>
          </p:cNvSpPr>
          <p:nvPr/>
        </p:nvSpPr>
        <p:spPr bwMode="auto">
          <a:xfrm>
            <a:off x="112713" y="3500438"/>
            <a:ext cx="8931275" cy="719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 algn="ctr"/>
            <a:endParaRPr lang="en-US" sz="3600" b="1" dirty="0">
              <a:latin typeface="Corbel" pitchFamily="34" charset="0"/>
            </a:endParaRPr>
          </a:p>
        </p:txBody>
      </p:sp>
      <p:pic>
        <p:nvPicPr>
          <p:cNvPr id="7" name="Picture 2" descr="C:\Users\jan\Downloads\Process\Dropbox\2014-SGG Propofolvideo\Logo SGG\JPG\Basics-logo_SGG-[Konvertiert]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50000" y="3825304"/>
            <a:ext cx="1044000" cy="23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4"/>
          <p:cNvSpPr>
            <a:spLocks noChangeArrowheads="1"/>
          </p:cNvSpPr>
          <p:nvPr/>
        </p:nvSpPr>
        <p:spPr bwMode="auto">
          <a:xfrm>
            <a:off x="0" y="2420888"/>
            <a:ext cx="9143999" cy="719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 algn="ctr"/>
            <a:r>
              <a:rPr lang="en-US">
                <a:solidFill>
                  <a:schemeClr val="bg1"/>
                </a:solidFill>
                <a:latin typeface="+mn-lt"/>
              </a:rPr>
              <a:t>Prof. Dr. med. Ludwig </a:t>
            </a:r>
            <a:r>
              <a:rPr lang="en-US" smtClean="0">
                <a:solidFill>
                  <a:schemeClr val="bg1"/>
                </a:solidFill>
                <a:latin typeface="+mn-lt"/>
              </a:rPr>
              <a:t>T. </a:t>
            </a:r>
            <a:r>
              <a:rPr lang="en-US">
                <a:solidFill>
                  <a:schemeClr val="bg1"/>
                </a:solidFill>
                <a:latin typeface="+mn-lt"/>
              </a:rPr>
              <a:t>Heuss</a:t>
            </a:r>
            <a:endParaRPr lang="en-US" dirty="0">
              <a:solidFill>
                <a:schemeClr val="bg1"/>
              </a:solidFill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ChangeArrowheads="1"/>
          </p:cNvSpPr>
          <p:nvPr/>
        </p:nvSpPr>
        <p:spPr bwMode="auto">
          <a:xfrm>
            <a:off x="0" y="0"/>
            <a:ext cx="9144000" cy="981075"/>
          </a:xfrm>
          <a:prstGeom prst="rect">
            <a:avLst/>
          </a:prstGeom>
          <a:gradFill flip="none" rotWithShape="1">
            <a:gsLst>
              <a:gs pos="0">
                <a:schemeClr val="accent1">
                  <a:shade val="51000"/>
                  <a:satMod val="130000"/>
                </a:schemeClr>
              </a:gs>
              <a:gs pos="80000">
                <a:schemeClr val="accent1">
                  <a:shade val="93000"/>
                  <a:satMod val="130000"/>
                </a:schemeClr>
              </a:gs>
              <a:gs pos="100000">
                <a:schemeClr val="accent1">
                  <a:shade val="94000"/>
                  <a:satMod val="135000"/>
                </a:schemeClr>
              </a:gs>
            </a:gsLst>
            <a:lin ang="5400000" scaled="1"/>
            <a:tileRect/>
          </a:gradFill>
          <a:ln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endParaRPr lang="de-CH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3075" name="Rectangle 3"/>
          <p:cNvSpPr>
            <a:spLocks noChangeArrowheads="1"/>
          </p:cNvSpPr>
          <p:nvPr/>
        </p:nvSpPr>
        <p:spPr bwMode="auto">
          <a:xfrm>
            <a:off x="76200" y="204788"/>
            <a:ext cx="89916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r>
              <a:rPr lang="de-DE" sz="2800" b="1" dirty="0" smtClean="0">
                <a:solidFill>
                  <a:schemeClr val="bg1"/>
                </a:solidFill>
                <a:latin typeface="+mj-lt"/>
              </a:rPr>
              <a:t>Guidelines </a:t>
            </a:r>
            <a:r>
              <a:rPr lang="de-DE" sz="2800" b="1" dirty="0" err="1" smtClean="0">
                <a:solidFill>
                  <a:schemeClr val="bg1"/>
                </a:solidFill>
                <a:latin typeface="+mj-lt"/>
              </a:rPr>
              <a:t>pour</a:t>
            </a:r>
            <a:r>
              <a:rPr lang="de-DE" sz="2800" b="1" dirty="0" smtClean="0">
                <a:solidFill>
                  <a:schemeClr val="bg1"/>
                </a:solidFill>
                <a:latin typeface="+mj-lt"/>
              </a:rPr>
              <a:t> EDPS / NAAPS</a:t>
            </a:r>
            <a:endParaRPr lang="en-US" sz="2800" b="1" dirty="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6" name="Inhaltsplatzhalter 4"/>
          <p:cNvPicPr>
            <a:picLocks noChangeAspect="1"/>
          </p:cNvPicPr>
          <p:nvPr/>
        </p:nvPicPr>
        <p:blipFill rotWithShape="1">
          <a:blip r:embed="rId3" cstate="print"/>
          <a:srcRect t="140" b="11794"/>
          <a:stretch/>
        </p:blipFill>
        <p:spPr>
          <a:xfrm>
            <a:off x="256824" y="1268760"/>
            <a:ext cx="4531200" cy="5323816"/>
          </a:xfrm>
          <a:prstGeom prst="rect">
            <a:avLst/>
          </a:prstGeom>
        </p:spPr>
      </p:pic>
      <p:pic>
        <p:nvPicPr>
          <p:cNvPr id="8" name="Inhaltsplatzhalter 5"/>
          <p:cNvPicPr>
            <a:picLocks noChangeAspect="1"/>
          </p:cNvPicPr>
          <p:nvPr/>
        </p:nvPicPr>
        <p:blipFill rotWithShape="1">
          <a:blip r:embed="rId4" cstate="print"/>
          <a:srcRect l="281" t="4353" r="-281" b="7312"/>
          <a:stretch/>
        </p:blipFill>
        <p:spPr>
          <a:xfrm>
            <a:off x="4520672" y="1268760"/>
            <a:ext cx="4659840" cy="551040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ChangeArrowheads="1"/>
          </p:cNvSpPr>
          <p:nvPr/>
        </p:nvSpPr>
        <p:spPr bwMode="auto">
          <a:xfrm>
            <a:off x="0" y="0"/>
            <a:ext cx="9144000" cy="981075"/>
          </a:xfrm>
          <a:prstGeom prst="rect">
            <a:avLst/>
          </a:prstGeom>
          <a:gradFill flip="none" rotWithShape="1">
            <a:gsLst>
              <a:gs pos="0">
                <a:schemeClr val="accent1">
                  <a:shade val="51000"/>
                  <a:satMod val="130000"/>
                </a:schemeClr>
              </a:gs>
              <a:gs pos="80000">
                <a:schemeClr val="accent1">
                  <a:shade val="93000"/>
                  <a:satMod val="130000"/>
                </a:schemeClr>
              </a:gs>
              <a:gs pos="100000">
                <a:schemeClr val="accent1">
                  <a:shade val="94000"/>
                  <a:satMod val="135000"/>
                </a:schemeClr>
              </a:gs>
            </a:gsLst>
            <a:lin ang="5400000" scaled="1"/>
            <a:tileRect/>
          </a:gradFill>
          <a:ln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endParaRPr lang="de-CH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3075" name="Rectangle 3"/>
          <p:cNvSpPr>
            <a:spLocks noChangeArrowheads="1"/>
          </p:cNvSpPr>
          <p:nvPr/>
        </p:nvSpPr>
        <p:spPr bwMode="auto">
          <a:xfrm>
            <a:off x="76200" y="204788"/>
            <a:ext cx="89916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r>
              <a:rPr lang="de-DE" sz="2800" b="1" dirty="0" err="1">
                <a:solidFill>
                  <a:schemeClr val="bg1"/>
                </a:solidFill>
                <a:latin typeface="+mj-lt"/>
              </a:rPr>
              <a:t>C</a:t>
            </a:r>
            <a:r>
              <a:rPr lang="de-DE" sz="2800" b="1" dirty="0" err="1" smtClean="0">
                <a:solidFill>
                  <a:schemeClr val="bg1"/>
                </a:solidFill>
                <a:latin typeface="+mj-lt"/>
              </a:rPr>
              <a:t>ontroverse</a:t>
            </a:r>
            <a:endParaRPr lang="en-US" sz="2800" b="1" dirty="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5" name="Inhaltsplatzhalter 2"/>
          <p:cNvPicPr>
            <a:picLocks noChangeAspect="1"/>
          </p:cNvPicPr>
          <p:nvPr/>
        </p:nvPicPr>
        <p:blipFill rotWithShape="1">
          <a:blip r:embed="rId3" cstate="print"/>
          <a:srcRect t="2394" b="54295"/>
          <a:stretch/>
        </p:blipFill>
        <p:spPr>
          <a:xfrm>
            <a:off x="245783" y="1268760"/>
            <a:ext cx="8652435" cy="532557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ChangeArrowheads="1"/>
          </p:cNvSpPr>
          <p:nvPr/>
        </p:nvSpPr>
        <p:spPr bwMode="auto">
          <a:xfrm>
            <a:off x="0" y="0"/>
            <a:ext cx="9144000" cy="981075"/>
          </a:xfrm>
          <a:prstGeom prst="rect">
            <a:avLst/>
          </a:prstGeom>
          <a:gradFill flip="none" rotWithShape="1">
            <a:gsLst>
              <a:gs pos="0">
                <a:schemeClr val="accent1">
                  <a:shade val="51000"/>
                  <a:satMod val="130000"/>
                </a:schemeClr>
              </a:gs>
              <a:gs pos="80000">
                <a:schemeClr val="accent1">
                  <a:shade val="93000"/>
                  <a:satMod val="130000"/>
                </a:schemeClr>
              </a:gs>
              <a:gs pos="100000">
                <a:schemeClr val="accent1">
                  <a:shade val="94000"/>
                  <a:satMod val="135000"/>
                </a:schemeClr>
              </a:gs>
            </a:gsLst>
            <a:lin ang="5400000" scaled="1"/>
            <a:tileRect/>
          </a:gradFill>
          <a:ln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de-CH" sz="2800" b="1" dirty="0" smtClean="0"/>
              <a:t>2010: </a:t>
            </a:r>
            <a:r>
              <a:rPr lang="de-CH" sz="2800" b="1" dirty="0" err="1" smtClean="0"/>
              <a:t>interdit</a:t>
            </a:r>
            <a:r>
              <a:rPr lang="de-CH" sz="2800" b="1" dirty="0" smtClean="0"/>
              <a:t> </a:t>
            </a:r>
            <a:r>
              <a:rPr lang="de-CH" sz="2800" b="1" dirty="0" err="1" smtClean="0"/>
              <a:t>aux</a:t>
            </a:r>
            <a:r>
              <a:rPr lang="de-CH" sz="2800" b="1" dirty="0" smtClean="0"/>
              <a:t> USA </a:t>
            </a:r>
            <a:r>
              <a:rPr lang="de-CH" sz="2800" b="1" dirty="0" err="1" smtClean="0"/>
              <a:t>pour</a:t>
            </a:r>
            <a:r>
              <a:rPr lang="de-CH" sz="2800" b="1" dirty="0" smtClean="0"/>
              <a:t> les </a:t>
            </a:r>
            <a:r>
              <a:rPr lang="de-CH" sz="2800" b="1" dirty="0" err="1" smtClean="0"/>
              <a:t>patients</a:t>
            </a:r>
            <a:r>
              <a:rPr lang="de-CH" sz="2800" b="1" dirty="0" smtClean="0"/>
              <a:t> </a:t>
            </a:r>
          </a:p>
          <a:p>
            <a:pPr algn="ctr"/>
            <a:r>
              <a:rPr lang="de-CH" sz="2800" b="1" dirty="0" err="1" smtClean="0"/>
              <a:t>Medicaire</a:t>
            </a:r>
            <a:r>
              <a:rPr lang="de-CH" sz="2800" b="1" dirty="0" smtClean="0"/>
              <a:t> et </a:t>
            </a:r>
            <a:r>
              <a:rPr lang="de-CH" sz="2800" b="1" dirty="0" err="1" smtClean="0"/>
              <a:t>Medicaid</a:t>
            </a:r>
            <a:endParaRPr lang="de-CH" sz="2800" b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3" cstate="print"/>
          <a:srcRect l="390" r="2482"/>
          <a:stretch/>
        </p:blipFill>
        <p:spPr>
          <a:xfrm>
            <a:off x="1" y="1268758"/>
            <a:ext cx="9099372" cy="4658678"/>
          </a:xfrm>
          <a:prstGeom prst="rect">
            <a:avLst/>
          </a:prstGeom>
          <a:noFill/>
        </p:spPr>
      </p:pic>
      <p:sp>
        <p:nvSpPr>
          <p:cNvPr id="8" name="Rechteck 7"/>
          <p:cNvSpPr/>
          <p:nvPr/>
        </p:nvSpPr>
        <p:spPr>
          <a:xfrm>
            <a:off x="1115616" y="4221088"/>
            <a:ext cx="7920880" cy="1584176"/>
          </a:xfrm>
          <a:prstGeom prst="rect">
            <a:avLst/>
          </a:prstGeom>
          <a:solidFill>
            <a:schemeClr val="accent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ChangeArrowheads="1"/>
          </p:cNvSpPr>
          <p:nvPr/>
        </p:nvSpPr>
        <p:spPr bwMode="auto">
          <a:xfrm>
            <a:off x="0" y="0"/>
            <a:ext cx="9144000" cy="981075"/>
          </a:xfrm>
          <a:prstGeom prst="rect">
            <a:avLst/>
          </a:prstGeom>
          <a:gradFill flip="none" rotWithShape="1">
            <a:gsLst>
              <a:gs pos="0">
                <a:schemeClr val="accent1">
                  <a:shade val="51000"/>
                  <a:satMod val="130000"/>
                </a:schemeClr>
              </a:gs>
              <a:gs pos="80000">
                <a:schemeClr val="accent1">
                  <a:shade val="93000"/>
                  <a:satMod val="130000"/>
                </a:schemeClr>
              </a:gs>
              <a:gs pos="100000">
                <a:schemeClr val="accent1">
                  <a:shade val="94000"/>
                  <a:satMod val="135000"/>
                </a:schemeClr>
              </a:gs>
            </a:gsLst>
            <a:lin ang="5400000" scaled="1"/>
            <a:tileRect/>
          </a:gradFill>
          <a:ln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de-CH" b="1" dirty="0" smtClean="0"/>
              <a:t>EDPS (NAAPS)  </a:t>
            </a:r>
            <a:r>
              <a:rPr lang="de-CH" b="1" dirty="0" err="1" smtClean="0"/>
              <a:t>point</a:t>
            </a:r>
            <a:r>
              <a:rPr lang="de-CH" b="1" dirty="0" smtClean="0"/>
              <a:t> de </a:t>
            </a:r>
            <a:r>
              <a:rPr lang="de-CH" b="1" dirty="0" err="1" smtClean="0"/>
              <a:t>vue</a:t>
            </a:r>
            <a:r>
              <a:rPr lang="de-CH" b="1" dirty="0" smtClean="0"/>
              <a:t> </a:t>
            </a:r>
            <a:r>
              <a:rPr lang="de-CH" b="1" dirty="0" err="1" smtClean="0"/>
              <a:t>juridique</a:t>
            </a:r>
            <a:endParaRPr lang="de-CH" b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+mj-lt"/>
            </a:endParaRPr>
          </a:p>
        </p:txBody>
      </p:sp>
      <p:sp>
        <p:nvSpPr>
          <p:cNvPr id="3075" name="Rectangle 3"/>
          <p:cNvSpPr>
            <a:spLocks noChangeArrowheads="1"/>
          </p:cNvSpPr>
          <p:nvPr/>
        </p:nvSpPr>
        <p:spPr bwMode="auto">
          <a:xfrm>
            <a:off x="76200" y="204788"/>
            <a:ext cx="89916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 lang="en-US" sz="2800" b="1" dirty="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7" name="Picture 8" descr="legal4"/>
          <p:cNvPicPr preferRelativeResize="0">
            <a:picLocks noChangeArrowheads="1"/>
          </p:cNvPicPr>
          <p:nvPr/>
        </p:nvPicPr>
        <p:blipFill>
          <a:blip r:embed="rId3" cstate="print">
            <a:lum contrast="-12000"/>
          </a:blip>
          <a:srcRect/>
          <a:stretch>
            <a:fillRect/>
          </a:stretch>
        </p:blipFill>
        <p:spPr bwMode="auto">
          <a:xfrm>
            <a:off x="1422000" y="1629320"/>
            <a:ext cx="6300000" cy="468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ChangeArrowheads="1"/>
          </p:cNvSpPr>
          <p:nvPr/>
        </p:nvSpPr>
        <p:spPr bwMode="auto">
          <a:xfrm>
            <a:off x="0" y="0"/>
            <a:ext cx="9144000" cy="981075"/>
          </a:xfrm>
          <a:prstGeom prst="rect">
            <a:avLst/>
          </a:prstGeom>
          <a:gradFill flip="none" rotWithShape="1">
            <a:gsLst>
              <a:gs pos="0">
                <a:schemeClr val="accent1">
                  <a:shade val="51000"/>
                  <a:satMod val="130000"/>
                </a:schemeClr>
              </a:gs>
              <a:gs pos="80000">
                <a:schemeClr val="accent1">
                  <a:shade val="93000"/>
                  <a:satMod val="130000"/>
                </a:schemeClr>
              </a:gs>
              <a:gs pos="100000">
                <a:schemeClr val="accent1">
                  <a:shade val="94000"/>
                  <a:satMod val="135000"/>
                </a:schemeClr>
              </a:gs>
            </a:gsLst>
            <a:lin ang="5400000" scaled="1"/>
            <a:tileRect/>
          </a:gradFill>
          <a:ln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de-CH" sz="2800" b="1" dirty="0" err="1" smtClean="0"/>
              <a:t>Compendium</a:t>
            </a:r>
            <a:r>
              <a:rPr lang="de-CH" sz="2800" b="1" dirty="0" smtClean="0"/>
              <a:t> des </a:t>
            </a:r>
            <a:r>
              <a:rPr lang="de-CH" sz="2800" b="1" dirty="0" err="1" smtClean="0"/>
              <a:t>médicaments</a:t>
            </a:r>
            <a:endParaRPr lang="de-CH" sz="2800" b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+mj-lt"/>
            </a:endParaRPr>
          </a:p>
        </p:txBody>
      </p:sp>
      <p:sp>
        <p:nvSpPr>
          <p:cNvPr id="3075" name="Rectangle 3"/>
          <p:cNvSpPr>
            <a:spLocks noChangeArrowheads="1"/>
          </p:cNvSpPr>
          <p:nvPr/>
        </p:nvSpPr>
        <p:spPr bwMode="auto">
          <a:xfrm>
            <a:off x="76200" y="204788"/>
            <a:ext cx="89916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 lang="en-US" sz="2800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8" name="Rectangle 7"/>
          <p:cNvSpPr txBox="1">
            <a:spLocks noChangeArrowheads="1"/>
          </p:cNvSpPr>
          <p:nvPr/>
        </p:nvSpPr>
        <p:spPr>
          <a:xfrm>
            <a:off x="6444208" y="2708920"/>
            <a:ext cx="2771800" cy="3024336"/>
          </a:xfrm>
          <a:prstGeom prst="rect">
            <a:avLst/>
          </a:prstGeom>
        </p:spPr>
        <p:txBody>
          <a:bodyPr/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de-CH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Pas</a:t>
            </a:r>
            <a:r>
              <a:rPr kumimoji="0" lang="de-CH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de-CH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d’obligatoire</a:t>
            </a:r>
            <a:endParaRPr kumimoji="0" lang="de-CH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lang="de-CH" dirty="0" smtClean="0">
              <a:latin typeface="+mn-lt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de-CH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de-CH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Pas</a:t>
            </a:r>
            <a:r>
              <a:rPr kumimoji="0" lang="de-CH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de-CH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réservé</a:t>
            </a:r>
            <a:r>
              <a:rPr kumimoji="0" lang="de-CH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de-CH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aux</a:t>
            </a:r>
            <a:r>
              <a:rPr kumimoji="0" lang="de-CH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de-CH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médecins</a:t>
            </a:r>
            <a:endParaRPr kumimoji="0" lang="de-DE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Rechteck 8"/>
          <p:cNvSpPr/>
          <p:nvPr/>
        </p:nvSpPr>
        <p:spPr>
          <a:xfrm>
            <a:off x="251520" y="5838363"/>
            <a:ext cx="860444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CH" b="1" dirty="0" err="1" smtClean="0">
                <a:latin typeface="+mn-lt"/>
              </a:rPr>
              <a:t>Devrait</a:t>
            </a:r>
            <a:r>
              <a:rPr lang="de-CH" b="1" dirty="0" smtClean="0">
                <a:latin typeface="+mn-lt"/>
              </a:rPr>
              <a:t> </a:t>
            </a:r>
            <a:r>
              <a:rPr lang="de-CH" b="1" dirty="0" err="1" smtClean="0">
                <a:latin typeface="+mn-lt"/>
              </a:rPr>
              <a:t>être</a:t>
            </a:r>
            <a:r>
              <a:rPr lang="de-CH" b="1" dirty="0" smtClean="0">
                <a:latin typeface="+mn-lt"/>
              </a:rPr>
              <a:t> </a:t>
            </a:r>
            <a:r>
              <a:rPr lang="de-CH" b="1" dirty="0" err="1" smtClean="0">
                <a:latin typeface="+mn-lt"/>
              </a:rPr>
              <a:t>administré</a:t>
            </a:r>
            <a:r>
              <a:rPr lang="de-CH" b="1" dirty="0" smtClean="0">
                <a:latin typeface="+mn-lt"/>
              </a:rPr>
              <a:t> par </a:t>
            </a:r>
            <a:r>
              <a:rPr lang="de-CH" b="1" dirty="0" err="1" smtClean="0">
                <a:latin typeface="+mn-lt"/>
              </a:rPr>
              <a:t>un</a:t>
            </a:r>
            <a:r>
              <a:rPr lang="de-CH" b="1" dirty="0" smtClean="0">
                <a:latin typeface="+mn-lt"/>
              </a:rPr>
              <a:t> </a:t>
            </a:r>
            <a:r>
              <a:rPr lang="de-CH" b="1" dirty="0" err="1" smtClean="0">
                <a:latin typeface="+mn-lt"/>
              </a:rPr>
              <a:t>personnel</a:t>
            </a:r>
            <a:r>
              <a:rPr lang="de-CH" b="1" dirty="0" smtClean="0">
                <a:latin typeface="+mn-lt"/>
              </a:rPr>
              <a:t> </a:t>
            </a:r>
            <a:r>
              <a:rPr lang="de-CH" b="1" dirty="0" err="1" smtClean="0">
                <a:latin typeface="+mn-lt"/>
              </a:rPr>
              <a:t>d’anesthésie</a:t>
            </a:r>
            <a:r>
              <a:rPr lang="de-CH" b="1" dirty="0" smtClean="0">
                <a:latin typeface="+mn-lt"/>
              </a:rPr>
              <a:t> </a:t>
            </a:r>
            <a:r>
              <a:rPr lang="de-CH" b="1" dirty="0" err="1" smtClean="0">
                <a:latin typeface="+mn-lt"/>
              </a:rPr>
              <a:t>formé</a:t>
            </a:r>
            <a:r>
              <a:rPr lang="de-CH" b="1" dirty="0" smtClean="0">
                <a:latin typeface="+mn-lt"/>
              </a:rPr>
              <a:t> </a:t>
            </a:r>
            <a:r>
              <a:rPr lang="de-CH" b="1" dirty="0" err="1" smtClean="0">
                <a:latin typeface="+mn-lt"/>
              </a:rPr>
              <a:t>ou</a:t>
            </a:r>
            <a:r>
              <a:rPr lang="de-CH" b="1" dirty="0" smtClean="0">
                <a:latin typeface="+mn-lt"/>
              </a:rPr>
              <a:t> par </a:t>
            </a:r>
            <a:r>
              <a:rPr lang="de-CH" b="1" dirty="0" err="1" smtClean="0">
                <a:latin typeface="+mn-lt"/>
              </a:rPr>
              <a:t>un</a:t>
            </a:r>
            <a:r>
              <a:rPr lang="de-CH" b="1" dirty="0" smtClean="0">
                <a:latin typeface="+mn-lt"/>
              </a:rPr>
              <a:t> </a:t>
            </a:r>
            <a:r>
              <a:rPr lang="de-CH" b="1" dirty="0" err="1" smtClean="0">
                <a:latin typeface="+mn-lt"/>
              </a:rPr>
              <a:t>personnel</a:t>
            </a:r>
            <a:r>
              <a:rPr lang="de-CH" b="1" dirty="0" smtClean="0">
                <a:latin typeface="+mn-lt"/>
              </a:rPr>
              <a:t> de </a:t>
            </a:r>
            <a:r>
              <a:rPr lang="de-CH" b="1" dirty="0" err="1" smtClean="0">
                <a:latin typeface="+mn-lt"/>
              </a:rPr>
              <a:t>soins</a:t>
            </a:r>
            <a:r>
              <a:rPr lang="de-CH" b="1" dirty="0" smtClean="0">
                <a:latin typeface="+mn-lt"/>
              </a:rPr>
              <a:t> </a:t>
            </a:r>
            <a:r>
              <a:rPr lang="de-CH" b="1" dirty="0" err="1" smtClean="0">
                <a:latin typeface="+mn-lt"/>
              </a:rPr>
              <a:t>intensifs</a:t>
            </a:r>
            <a:r>
              <a:rPr lang="de-CH" b="1" dirty="0" smtClean="0">
                <a:latin typeface="+mn-lt"/>
              </a:rPr>
              <a:t> </a:t>
            </a:r>
            <a:r>
              <a:rPr lang="de-CH" b="1" dirty="0" err="1" smtClean="0">
                <a:latin typeface="+mn-lt"/>
              </a:rPr>
              <a:t>spécialement</a:t>
            </a:r>
            <a:r>
              <a:rPr lang="de-CH" b="1" dirty="0" smtClean="0">
                <a:latin typeface="+mn-lt"/>
              </a:rPr>
              <a:t> </a:t>
            </a:r>
            <a:r>
              <a:rPr lang="de-CH" b="1" dirty="0" err="1" smtClean="0">
                <a:latin typeface="+mn-lt"/>
              </a:rPr>
              <a:t>formé</a:t>
            </a:r>
            <a:r>
              <a:rPr lang="de-CH" b="1" dirty="0" smtClean="0">
                <a:latin typeface="+mn-lt"/>
              </a:rPr>
              <a:t>. </a:t>
            </a:r>
            <a:endParaRPr lang="de-DE" b="1" dirty="0">
              <a:latin typeface="+mn-lt"/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0384" y="1052736"/>
            <a:ext cx="6079808" cy="46310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ChangeArrowheads="1"/>
          </p:cNvSpPr>
          <p:nvPr/>
        </p:nvSpPr>
        <p:spPr bwMode="auto">
          <a:xfrm>
            <a:off x="0" y="0"/>
            <a:ext cx="9144000" cy="981075"/>
          </a:xfrm>
          <a:prstGeom prst="rect">
            <a:avLst/>
          </a:prstGeom>
          <a:gradFill flip="none" rotWithShape="1">
            <a:gsLst>
              <a:gs pos="0">
                <a:schemeClr val="accent1">
                  <a:shade val="51000"/>
                  <a:satMod val="130000"/>
                </a:schemeClr>
              </a:gs>
              <a:gs pos="80000">
                <a:schemeClr val="accent1">
                  <a:shade val="93000"/>
                  <a:satMod val="130000"/>
                </a:schemeClr>
              </a:gs>
              <a:gs pos="100000">
                <a:schemeClr val="accent1">
                  <a:shade val="94000"/>
                  <a:satMod val="135000"/>
                </a:schemeClr>
              </a:gs>
            </a:gsLst>
            <a:lin ang="5400000" scaled="1"/>
            <a:tileRect/>
          </a:gradFill>
          <a:ln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de-CH" sz="2800" b="1" dirty="0" smtClean="0"/>
              <a:t>La Suisse: </a:t>
            </a:r>
            <a:r>
              <a:rPr lang="de-CH" sz="2800" b="1" dirty="0" err="1" smtClean="0"/>
              <a:t>une</a:t>
            </a:r>
            <a:r>
              <a:rPr lang="de-CH" sz="2800" b="1" dirty="0" smtClean="0"/>
              <a:t> </a:t>
            </a:r>
            <a:r>
              <a:rPr lang="de-CH" sz="2800" b="1" dirty="0" err="1" smtClean="0"/>
              <a:t>étude</a:t>
            </a:r>
            <a:r>
              <a:rPr lang="de-CH" sz="2800" b="1" dirty="0" smtClean="0"/>
              <a:t> de </a:t>
            </a:r>
            <a:r>
              <a:rPr lang="de-CH" sz="2800" b="1" dirty="0" err="1" smtClean="0"/>
              <a:t>cas</a:t>
            </a:r>
            <a:endParaRPr lang="de-CH" sz="2800" b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+mj-lt"/>
            </a:endParaRPr>
          </a:p>
        </p:txBody>
      </p:sp>
      <p:sp>
        <p:nvSpPr>
          <p:cNvPr id="3075" name="Rectangle 3"/>
          <p:cNvSpPr>
            <a:spLocks noChangeArrowheads="1"/>
          </p:cNvSpPr>
          <p:nvPr/>
        </p:nvSpPr>
        <p:spPr bwMode="auto">
          <a:xfrm>
            <a:off x="76200" y="204788"/>
            <a:ext cx="89916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 lang="en-US" sz="2800" b="1" dirty="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6" name="Picture 7" descr="Switzerland"/>
          <p:cNvPicPr preferRelativeResize="0"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22000" y="1628800"/>
            <a:ext cx="6300000" cy="468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ChangeArrowheads="1"/>
          </p:cNvSpPr>
          <p:nvPr/>
        </p:nvSpPr>
        <p:spPr bwMode="auto">
          <a:xfrm>
            <a:off x="0" y="0"/>
            <a:ext cx="9144000" cy="981075"/>
          </a:xfrm>
          <a:prstGeom prst="rect">
            <a:avLst/>
          </a:prstGeom>
          <a:gradFill flip="none" rotWithShape="1">
            <a:gsLst>
              <a:gs pos="0">
                <a:schemeClr val="accent1">
                  <a:shade val="51000"/>
                  <a:satMod val="130000"/>
                </a:schemeClr>
              </a:gs>
              <a:gs pos="80000">
                <a:schemeClr val="accent1">
                  <a:shade val="93000"/>
                  <a:satMod val="130000"/>
                </a:schemeClr>
              </a:gs>
              <a:gs pos="100000">
                <a:schemeClr val="accent1">
                  <a:shade val="94000"/>
                  <a:satMod val="135000"/>
                </a:schemeClr>
              </a:gs>
            </a:gsLst>
            <a:lin ang="5400000" scaled="1"/>
            <a:tileRect/>
          </a:gradFill>
          <a:ln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de-CH" sz="2800" b="1" dirty="0" smtClean="0"/>
              <a:t>Dates 2011</a:t>
            </a:r>
            <a:endParaRPr lang="de-CH" sz="2800" b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+mj-lt"/>
            </a:endParaRPr>
          </a:p>
        </p:txBody>
      </p:sp>
      <p:sp>
        <p:nvSpPr>
          <p:cNvPr id="3075" name="Rectangle 3"/>
          <p:cNvSpPr>
            <a:spLocks noChangeArrowheads="1"/>
          </p:cNvSpPr>
          <p:nvPr/>
        </p:nvSpPr>
        <p:spPr bwMode="auto">
          <a:xfrm>
            <a:off x="76200" y="204788"/>
            <a:ext cx="89916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 lang="en-US" sz="2800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8" name="Rechteck 7"/>
          <p:cNvSpPr/>
          <p:nvPr/>
        </p:nvSpPr>
        <p:spPr>
          <a:xfrm>
            <a:off x="252536" y="5517232"/>
            <a:ext cx="8639944" cy="12741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ct val="20000"/>
              </a:spcBef>
            </a:pPr>
            <a:r>
              <a:rPr lang="en-AU" dirty="0" smtClean="0">
                <a:latin typeface="+mn-lt"/>
              </a:rPr>
              <a:t>La Suisse </a:t>
            </a:r>
            <a:r>
              <a:rPr lang="en-AU" dirty="0" err="1" smtClean="0">
                <a:latin typeface="+mn-lt"/>
              </a:rPr>
              <a:t>est</a:t>
            </a:r>
            <a:r>
              <a:rPr lang="en-AU" dirty="0" smtClean="0">
                <a:latin typeface="+mn-lt"/>
              </a:rPr>
              <a:t> le pays </a:t>
            </a:r>
            <a:r>
              <a:rPr lang="en-AU" dirty="0" err="1" smtClean="0">
                <a:latin typeface="+mn-lt"/>
              </a:rPr>
              <a:t>où</a:t>
            </a:r>
            <a:r>
              <a:rPr lang="en-AU" dirty="0" smtClean="0">
                <a:latin typeface="+mn-lt"/>
              </a:rPr>
              <a:t> la NAAPS </a:t>
            </a:r>
            <a:r>
              <a:rPr lang="en-AU" dirty="0" err="1" smtClean="0">
                <a:latin typeface="+mn-lt"/>
              </a:rPr>
              <a:t>est</a:t>
            </a:r>
            <a:r>
              <a:rPr lang="en-AU" dirty="0" smtClean="0">
                <a:latin typeface="+mn-lt"/>
              </a:rPr>
              <a:t> la plus </a:t>
            </a:r>
            <a:r>
              <a:rPr lang="en-AU" dirty="0" err="1" smtClean="0">
                <a:latin typeface="+mn-lt"/>
              </a:rPr>
              <a:t>fortement</a:t>
            </a:r>
            <a:r>
              <a:rPr lang="en-AU" dirty="0" smtClean="0">
                <a:latin typeface="+mn-lt"/>
              </a:rPr>
              <a:t> </a:t>
            </a:r>
            <a:r>
              <a:rPr lang="en-AU" dirty="0" err="1" smtClean="0">
                <a:latin typeface="+mn-lt"/>
              </a:rPr>
              <a:t>répandue</a:t>
            </a:r>
            <a:r>
              <a:rPr lang="en-AU" dirty="0" smtClean="0">
                <a:latin typeface="+mn-lt"/>
              </a:rPr>
              <a:t> au monde.</a:t>
            </a:r>
          </a:p>
          <a:p>
            <a:pPr algn="just">
              <a:spcBef>
                <a:spcPct val="20000"/>
              </a:spcBef>
            </a:pPr>
            <a:r>
              <a:rPr lang="de-DE" dirty="0" smtClean="0">
                <a:latin typeface="+mn-lt"/>
              </a:rPr>
              <a:t>Le </a:t>
            </a:r>
            <a:r>
              <a:rPr lang="de-DE" dirty="0" err="1" smtClean="0">
                <a:latin typeface="+mn-lt"/>
              </a:rPr>
              <a:t>propofol</a:t>
            </a:r>
            <a:r>
              <a:rPr lang="de-DE" dirty="0" smtClean="0">
                <a:latin typeface="+mn-lt"/>
              </a:rPr>
              <a:t> </a:t>
            </a:r>
            <a:r>
              <a:rPr lang="de-DE" dirty="0" err="1" smtClean="0">
                <a:latin typeface="+mn-lt"/>
              </a:rPr>
              <a:t>est</a:t>
            </a:r>
            <a:r>
              <a:rPr lang="de-DE" dirty="0" smtClean="0">
                <a:latin typeface="+mn-lt"/>
              </a:rPr>
              <a:t> </a:t>
            </a:r>
            <a:r>
              <a:rPr lang="de-DE" dirty="0" err="1" smtClean="0">
                <a:latin typeface="+mn-lt"/>
              </a:rPr>
              <a:t>utilisé</a:t>
            </a:r>
            <a:r>
              <a:rPr lang="de-DE" dirty="0" smtClean="0">
                <a:latin typeface="+mn-lt"/>
              </a:rPr>
              <a:t> plus </a:t>
            </a:r>
            <a:r>
              <a:rPr lang="de-DE" dirty="0" err="1" smtClean="0">
                <a:latin typeface="+mn-lt"/>
              </a:rPr>
              <a:t>fréquemment</a:t>
            </a:r>
            <a:r>
              <a:rPr lang="de-DE" dirty="0" smtClean="0">
                <a:latin typeface="+mn-lt"/>
              </a:rPr>
              <a:t> </a:t>
            </a:r>
            <a:r>
              <a:rPr lang="de-DE" dirty="0" err="1" smtClean="0">
                <a:latin typeface="+mn-lt"/>
              </a:rPr>
              <a:t>que</a:t>
            </a:r>
            <a:r>
              <a:rPr lang="de-DE" dirty="0" smtClean="0">
                <a:latin typeface="+mn-lt"/>
              </a:rPr>
              <a:t> le </a:t>
            </a:r>
            <a:r>
              <a:rPr lang="de-DE" dirty="0" err="1" smtClean="0">
                <a:latin typeface="+mn-lt"/>
              </a:rPr>
              <a:t>midazolam</a:t>
            </a:r>
            <a:r>
              <a:rPr lang="de-DE" dirty="0" smtClean="0">
                <a:latin typeface="+mn-lt"/>
              </a:rPr>
              <a:t>.</a:t>
            </a:r>
            <a:endParaRPr lang="en-AU" dirty="0">
              <a:latin typeface="+mn-lt"/>
            </a:endParaRPr>
          </a:p>
        </p:txBody>
      </p:sp>
      <p:pic>
        <p:nvPicPr>
          <p:cNvPr id="7" name="Picture 4" descr="2005b"/>
          <p:cNvPicPr preferRelativeResize="0"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22000" y="1267152"/>
            <a:ext cx="6300000" cy="3962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ChangeArrowheads="1"/>
          </p:cNvSpPr>
          <p:nvPr/>
        </p:nvSpPr>
        <p:spPr bwMode="auto">
          <a:xfrm>
            <a:off x="0" y="0"/>
            <a:ext cx="9144000" cy="981075"/>
          </a:xfrm>
          <a:prstGeom prst="rect">
            <a:avLst/>
          </a:prstGeom>
          <a:gradFill flip="none" rotWithShape="1">
            <a:gsLst>
              <a:gs pos="0">
                <a:schemeClr val="accent1">
                  <a:shade val="51000"/>
                  <a:satMod val="130000"/>
                </a:schemeClr>
              </a:gs>
              <a:gs pos="80000">
                <a:schemeClr val="accent1">
                  <a:shade val="93000"/>
                  <a:satMod val="130000"/>
                </a:schemeClr>
              </a:gs>
              <a:gs pos="100000">
                <a:schemeClr val="accent1">
                  <a:shade val="94000"/>
                  <a:satMod val="135000"/>
                </a:schemeClr>
              </a:gs>
            </a:gsLst>
            <a:lin ang="5400000" scaled="1"/>
            <a:tileRect/>
          </a:gradFill>
          <a:ln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de-CH" sz="2800" b="1" dirty="0" err="1" smtClean="0"/>
              <a:t>Leçon</a:t>
            </a:r>
            <a:r>
              <a:rPr lang="de-CH" sz="2800" b="1" dirty="0" smtClean="0"/>
              <a:t> </a:t>
            </a:r>
            <a:r>
              <a:rPr lang="de-CH" sz="2800" b="1" dirty="0" err="1" smtClean="0"/>
              <a:t>no</a:t>
            </a:r>
            <a:r>
              <a:rPr lang="de-CH" sz="2800" b="1" dirty="0" smtClean="0"/>
              <a:t> 1: </a:t>
            </a:r>
            <a:r>
              <a:rPr lang="de-CH" sz="2800" b="1" dirty="0" err="1" smtClean="0"/>
              <a:t>évaluation</a:t>
            </a:r>
            <a:r>
              <a:rPr lang="de-CH" sz="2800" b="1" dirty="0" smtClean="0"/>
              <a:t> des </a:t>
            </a:r>
            <a:r>
              <a:rPr lang="de-CH" sz="2800" b="1" dirty="0" err="1" smtClean="0"/>
              <a:t>risques</a:t>
            </a:r>
            <a:endParaRPr lang="de-CH" sz="2800" b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+mj-lt"/>
            </a:endParaRPr>
          </a:p>
        </p:txBody>
      </p:sp>
      <p:sp>
        <p:nvSpPr>
          <p:cNvPr id="3075" name="Rectangle 3"/>
          <p:cNvSpPr>
            <a:spLocks noChangeArrowheads="1"/>
          </p:cNvSpPr>
          <p:nvPr/>
        </p:nvSpPr>
        <p:spPr bwMode="auto">
          <a:xfrm>
            <a:off x="76200" y="204788"/>
            <a:ext cx="89916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 lang="en-US" sz="2800" b="1" dirty="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5" name="Picture 2"/>
          <p:cNvPicPr preferRelativeResize="0"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422000" y="1844824"/>
            <a:ext cx="6300000" cy="403772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ChangeArrowheads="1"/>
          </p:cNvSpPr>
          <p:nvPr/>
        </p:nvSpPr>
        <p:spPr bwMode="auto">
          <a:xfrm>
            <a:off x="0" y="0"/>
            <a:ext cx="9144000" cy="981075"/>
          </a:xfrm>
          <a:prstGeom prst="rect">
            <a:avLst/>
          </a:prstGeom>
          <a:gradFill flip="none" rotWithShape="1">
            <a:gsLst>
              <a:gs pos="0">
                <a:schemeClr val="accent1">
                  <a:shade val="51000"/>
                  <a:satMod val="130000"/>
                </a:schemeClr>
              </a:gs>
              <a:gs pos="80000">
                <a:schemeClr val="accent1">
                  <a:shade val="93000"/>
                  <a:satMod val="130000"/>
                </a:schemeClr>
              </a:gs>
              <a:gs pos="100000">
                <a:schemeClr val="accent1">
                  <a:shade val="94000"/>
                  <a:satMod val="135000"/>
                </a:schemeClr>
              </a:gs>
            </a:gsLst>
            <a:lin ang="5400000" scaled="1"/>
            <a:tileRect/>
          </a:gradFill>
          <a:ln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de-CH" sz="2800" b="1" dirty="0" err="1" smtClean="0"/>
              <a:t>Classification</a:t>
            </a:r>
            <a:r>
              <a:rPr lang="de-CH" sz="2800" b="1" dirty="0" smtClean="0"/>
              <a:t> ASA</a:t>
            </a:r>
            <a:endParaRPr lang="de-CH" sz="2800" b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+mj-lt"/>
            </a:endParaRPr>
          </a:p>
        </p:txBody>
      </p:sp>
      <p:sp>
        <p:nvSpPr>
          <p:cNvPr id="3075" name="Rectangle 3"/>
          <p:cNvSpPr>
            <a:spLocks noChangeArrowheads="1"/>
          </p:cNvSpPr>
          <p:nvPr/>
        </p:nvSpPr>
        <p:spPr bwMode="auto">
          <a:xfrm>
            <a:off x="76200" y="204788"/>
            <a:ext cx="89916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 lang="en-US" sz="2800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5" name="Rechteck 4"/>
          <p:cNvSpPr/>
          <p:nvPr/>
        </p:nvSpPr>
        <p:spPr>
          <a:xfrm>
            <a:off x="251520" y="1268760"/>
            <a:ext cx="864096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-571500">
              <a:buFont typeface="Century Gothic" panose="020B0502020202020204" pitchFamily="34" charset="0"/>
              <a:buAutoNum type="romanUcPeriod"/>
            </a:pPr>
            <a:r>
              <a:rPr lang="de-DE" altLang="de-DE" dirty="0">
                <a:latin typeface="Corbel" panose="020B0503020204020204" pitchFamily="34" charset="0"/>
              </a:rPr>
              <a:t>Patient en </a:t>
            </a:r>
            <a:r>
              <a:rPr lang="de-DE" altLang="de-DE" dirty="0" err="1">
                <a:latin typeface="Corbel" panose="020B0503020204020204" pitchFamily="34" charset="0"/>
              </a:rPr>
              <a:t>bonne</a:t>
            </a:r>
            <a:r>
              <a:rPr lang="de-DE" altLang="de-DE" dirty="0">
                <a:latin typeface="Corbel" panose="020B0503020204020204" pitchFamily="34" charset="0"/>
              </a:rPr>
              <a:t> </a:t>
            </a:r>
            <a:r>
              <a:rPr lang="de-DE" altLang="de-DE" dirty="0" err="1" smtClean="0">
                <a:latin typeface="Corbel" panose="020B0503020204020204" pitchFamily="34" charset="0"/>
              </a:rPr>
              <a:t>santé</a:t>
            </a:r>
            <a:r>
              <a:rPr lang="de-DE" altLang="de-DE" dirty="0" smtClean="0">
                <a:latin typeface="Corbel" panose="020B0503020204020204" pitchFamily="34" charset="0"/>
              </a:rPr>
              <a:t/>
            </a:r>
            <a:br>
              <a:rPr lang="de-DE" altLang="de-DE" dirty="0" smtClean="0">
                <a:latin typeface="Corbel" panose="020B0503020204020204" pitchFamily="34" charset="0"/>
              </a:rPr>
            </a:br>
            <a:endParaRPr lang="de-DE" altLang="de-DE" dirty="0">
              <a:latin typeface="Corbel" panose="020B0503020204020204" pitchFamily="34" charset="0"/>
            </a:endParaRPr>
          </a:p>
          <a:p>
            <a:pPr marL="571500" indent="-571500">
              <a:buFont typeface="Century Gothic" panose="020B0502020202020204" pitchFamily="34" charset="0"/>
              <a:buAutoNum type="romanUcPeriod"/>
            </a:pPr>
            <a:r>
              <a:rPr lang="de-DE" altLang="de-DE" dirty="0" err="1">
                <a:latin typeface="Corbel" panose="020B0503020204020204" pitchFamily="34" charset="0"/>
              </a:rPr>
              <a:t>Légère</a:t>
            </a:r>
            <a:r>
              <a:rPr lang="de-DE" altLang="de-DE" dirty="0">
                <a:latin typeface="Corbel" panose="020B0503020204020204" pitchFamily="34" charset="0"/>
              </a:rPr>
              <a:t> </a:t>
            </a:r>
            <a:r>
              <a:rPr lang="de-DE" altLang="de-DE" dirty="0" err="1">
                <a:latin typeface="Corbel" panose="020B0503020204020204" pitchFamily="34" charset="0"/>
              </a:rPr>
              <a:t>maladie</a:t>
            </a:r>
            <a:r>
              <a:rPr lang="de-DE" altLang="de-DE" dirty="0">
                <a:latin typeface="Corbel" panose="020B0503020204020204" pitchFamily="34" charset="0"/>
              </a:rPr>
              <a:t> </a:t>
            </a:r>
            <a:r>
              <a:rPr lang="de-DE" altLang="de-DE" dirty="0" err="1">
                <a:latin typeface="Corbel" panose="020B0503020204020204" pitchFamily="34" charset="0"/>
              </a:rPr>
              <a:t>sans</a:t>
            </a:r>
            <a:r>
              <a:rPr lang="de-DE" altLang="de-DE" dirty="0">
                <a:latin typeface="Corbel" panose="020B0503020204020204" pitchFamily="34" charset="0"/>
              </a:rPr>
              <a:t> </a:t>
            </a:r>
            <a:r>
              <a:rPr lang="de-DE" altLang="de-DE" dirty="0" err="1">
                <a:latin typeface="Corbel" panose="020B0503020204020204" pitchFamily="34" charset="0"/>
              </a:rPr>
              <a:t>limitation</a:t>
            </a:r>
            <a:r>
              <a:rPr lang="de-DE" altLang="de-DE" dirty="0">
                <a:latin typeface="Corbel" panose="020B0503020204020204" pitchFamily="34" charset="0"/>
              </a:rPr>
              <a:t> de </a:t>
            </a:r>
            <a:r>
              <a:rPr lang="de-DE" altLang="de-DE" dirty="0" err="1" smtClean="0">
                <a:latin typeface="Corbel" panose="020B0503020204020204" pitchFamily="34" charset="0"/>
              </a:rPr>
              <a:t>performances</a:t>
            </a:r>
            <a:r>
              <a:rPr lang="de-DE" altLang="de-DE" dirty="0" smtClean="0">
                <a:latin typeface="Corbel" panose="020B0503020204020204" pitchFamily="34" charset="0"/>
              </a:rPr>
              <a:t/>
            </a:r>
            <a:br>
              <a:rPr lang="de-DE" altLang="de-DE" dirty="0" smtClean="0">
                <a:latin typeface="Corbel" panose="020B0503020204020204" pitchFamily="34" charset="0"/>
              </a:rPr>
            </a:br>
            <a:endParaRPr lang="de-DE" altLang="de-DE" dirty="0">
              <a:latin typeface="Corbel" panose="020B0503020204020204" pitchFamily="34" charset="0"/>
            </a:endParaRPr>
          </a:p>
          <a:p>
            <a:pPr marL="571500" indent="-571500">
              <a:buFont typeface="Century Gothic" panose="020B0502020202020204" pitchFamily="34" charset="0"/>
              <a:buAutoNum type="romanUcPeriod"/>
            </a:pPr>
            <a:r>
              <a:rPr lang="de-DE" altLang="de-DE" dirty="0" err="1">
                <a:latin typeface="Corbel" panose="020B0503020204020204" pitchFamily="34" charset="0"/>
              </a:rPr>
              <a:t>Maladie</a:t>
            </a:r>
            <a:r>
              <a:rPr lang="de-DE" altLang="de-DE" dirty="0">
                <a:latin typeface="Corbel" panose="020B0503020204020204" pitchFamily="34" charset="0"/>
              </a:rPr>
              <a:t> grave </a:t>
            </a:r>
            <a:r>
              <a:rPr lang="de-DE" altLang="de-DE" dirty="0" err="1">
                <a:latin typeface="Corbel" panose="020B0503020204020204" pitchFamily="34" charset="0"/>
              </a:rPr>
              <a:t>avec</a:t>
            </a:r>
            <a:r>
              <a:rPr lang="de-DE" altLang="de-DE" dirty="0">
                <a:latin typeface="Corbel" panose="020B0503020204020204" pitchFamily="34" charset="0"/>
              </a:rPr>
              <a:t> </a:t>
            </a:r>
            <a:r>
              <a:rPr lang="de-DE" altLang="de-DE" dirty="0" err="1">
                <a:latin typeface="Corbel" panose="020B0503020204020204" pitchFamily="34" charset="0"/>
              </a:rPr>
              <a:t>limitation</a:t>
            </a:r>
            <a:r>
              <a:rPr lang="de-DE" altLang="de-DE" dirty="0">
                <a:latin typeface="Corbel" panose="020B0503020204020204" pitchFamily="34" charset="0"/>
              </a:rPr>
              <a:t> de </a:t>
            </a:r>
            <a:r>
              <a:rPr lang="de-DE" altLang="de-DE" dirty="0" err="1" smtClean="0">
                <a:latin typeface="Corbel" panose="020B0503020204020204" pitchFamily="34" charset="0"/>
              </a:rPr>
              <a:t>performances</a:t>
            </a:r>
            <a:r>
              <a:rPr lang="de-DE" altLang="de-DE" dirty="0" smtClean="0">
                <a:latin typeface="Corbel" panose="020B0503020204020204" pitchFamily="34" charset="0"/>
              </a:rPr>
              <a:t/>
            </a:r>
            <a:br>
              <a:rPr lang="de-DE" altLang="de-DE" dirty="0" smtClean="0">
                <a:latin typeface="Corbel" panose="020B0503020204020204" pitchFamily="34" charset="0"/>
              </a:rPr>
            </a:br>
            <a:endParaRPr lang="de-DE" altLang="de-DE" dirty="0">
              <a:latin typeface="Corbel" panose="020B0503020204020204" pitchFamily="34" charset="0"/>
            </a:endParaRPr>
          </a:p>
          <a:p>
            <a:pPr marL="571500" indent="-571500">
              <a:buFont typeface="Century Gothic" panose="020B0502020202020204" pitchFamily="34" charset="0"/>
              <a:buAutoNum type="romanUcPeriod"/>
            </a:pPr>
            <a:r>
              <a:rPr lang="de-DE" altLang="de-DE" dirty="0" err="1">
                <a:latin typeface="Corbel" panose="020B0503020204020204" pitchFamily="34" charset="0"/>
              </a:rPr>
              <a:t>Maladie</a:t>
            </a:r>
            <a:r>
              <a:rPr lang="de-DE" altLang="de-DE" dirty="0">
                <a:latin typeface="Corbel" panose="020B0503020204020204" pitchFamily="34" charset="0"/>
              </a:rPr>
              <a:t> grave </a:t>
            </a:r>
            <a:r>
              <a:rPr lang="de-DE" altLang="de-DE" dirty="0" err="1">
                <a:latin typeface="Corbel" panose="020B0503020204020204" pitchFamily="34" charset="0"/>
              </a:rPr>
              <a:t>menaçant</a:t>
            </a:r>
            <a:r>
              <a:rPr lang="de-DE" altLang="de-DE" dirty="0">
                <a:latin typeface="Corbel" panose="020B0503020204020204" pitchFamily="34" charset="0"/>
              </a:rPr>
              <a:t> le </a:t>
            </a:r>
            <a:r>
              <a:rPr lang="de-DE" altLang="de-DE" dirty="0" err="1">
                <a:latin typeface="Corbel" panose="020B0503020204020204" pitchFamily="34" charset="0"/>
              </a:rPr>
              <a:t>pronostic</a:t>
            </a:r>
            <a:r>
              <a:rPr lang="de-DE" altLang="de-DE" dirty="0">
                <a:latin typeface="Corbel" panose="020B0503020204020204" pitchFamily="34" charset="0"/>
              </a:rPr>
              <a:t> </a:t>
            </a:r>
            <a:r>
              <a:rPr lang="de-DE" altLang="de-DE" dirty="0" smtClean="0">
                <a:latin typeface="Corbel" panose="020B0503020204020204" pitchFamily="34" charset="0"/>
              </a:rPr>
              <a:t>vital</a:t>
            </a:r>
            <a:br>
              <a:rPr lang="de-DE" altLang="de-DE" dirty="0" smtClean="0">
                <a:latin typeface="Corbel" panose="020B0503020204020204" pitchFamily="34" charset="0"/>
              </a:rPr>
            </a:br>
            <a:endParaRPr lang="de-DE" altLang="de-DE" dirty="0">
              <a:latin typeface="Corbel" panose="020B0503020204020204" pitchFamily="34" charset="0"/>
            </a:endParaRPr>
          </a:p>
          <a:p>
            <a:pPr marL="571500" indent="-571500">
              <a:buFont typeface="Century Gothic" panose="020B0502020202020204" pitchFamily="34" charset="0"/>
              <a:buAutoNum type="romanUcPeriod"/>
            </a:pPr>
            <a:r>
              <a:rPr lang="de-DE" altLang="de-DE" dirty="0" err="1" smtClean="0">
                <a:latin typeface="Corbel" panose="020B0503020204020204" pitchFamily="34" charset="0"/>
              </a:rPr>
              <a:t>Décès</a:t>
            </a:r>
            <a:r>
              <a:rPr lang="de-DE" altLang="de-DE" dirty="0" smtClean="0">
                <a:latin typeface="Corbel" panose="020B0503020204020204" pitchFamily="34" charset="0"/>
              </a:rPr>
              <a:t> </a:t>
            </a:r>
            <a:r>
              <a:rPr lang="de-DE" altLang="de-DE" dirty="0" err="1">
                <a:latin typeface="Corbel" panose="020B0503020204020204" pitchFamily="34" charset="0"/>
              </a:rPr>
              <a:t>escompté</a:t>
            </a:r>
            <a:r>
              <a:rPr lang="de-DE" altLang="de-DE" dirty="0">
                <a:latin typeface="Corbel" panose="020B0503020204020204" pitchFamily="34" charset="0"/>
              </a:rPr>
              <a:t> </a:t>
            </a:r>
            <a:r>
              <a:rPr lang="de-DE" altLang="de-DE" dirty="0" err="1">
                <a:latin typeface="Corbel" panose="020B0503020204020204" pitchFamily="34" charset="0"/>
              </a:rPr>
              <a:t>dans</a:t>
            </a:r>
            <a:r>
              <a:rPr lang="de-DE" altLang="de-DE" dirty="0">
                <a:latin typeface="Corbel" panose="020B0503020204020204" pitchFamily="34" charset="0"/>
              </a:rPr>
              <a:t> les 24 </a:t>
            </a:r>
            <a:r>
              <a:rPr lang="de-DE" altLang="de-DE" dirty="0" err="1">
                <a:latin typeface="Corbel" panose="020B0503020204020204" pitchFamily="34" charset="0"/>
              </a:rPr>
              <a:t>heures</a:t>
            </a:r>
            <a:endParaRPr lang="de-DE" altLang="de-DE" dirty="0">
              <a:latin typeface="Corbel" panose="020B0503020204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ChangeArrowheads="1"/>
          </p:cNvSpPr>
          <p:nvPr/>
        </p:nvSpPr>
        <p:spPr bwMode="auto">
          <a:xfrm>
            <a:off x="0" y="0"/>
            <a:ext cx="9144000" cy="981075"/>
          </a:xfrm>
          <a:prstGeom prst="rect">
            <a:avLst/>
          </a:prstGeom>
          <a:gradFill flip="none" rotWithShape="1">
            <a:gsLst>
              <a:gs pos="0">
                <a:schemeClr val="accent1">
                  <a:shade val="51000"/>
                  <a:satMod val="130000"/>
                </a:schemeClr>
              </a:gs>
              <a:gs pos="80000">
                <a:schemeClr val="accent1">
                  <a:shade val="93000"/>
                  <a:satMod val="130000"/>
                </a:schemeClr>
              </a:gs>
              <a:gs pos="100000">
                <a:schemeClr val="accent1">
                  <a:shade val="94000"/>
                  <a:satMod val="135000"/>
                </a:schemeClr>
              </a:gs>
            </a:gsLst>
            <a:lin ang="5400000" scaled="1"/>
            <a:tileRect/>
          </a:gradFill>
          <a:ln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de-CH" sz="2800" b="1" dirty="0" err="1" smtClean="0"/>
              <a:t>Influence</a:t>
            </a:r>
            <a:r>
              <a:rPr lang="de-CH" sz="2800" b="1" dirty="0" smtClean="0"/>
              <a:t> de la </a:t>
            </a:r>
            <a:r>
              <a:rPr lang="de-CH" sz="2800" b="1" dirty="0" err="1" smtClean="0"/>
              <a:t>catégorie</a:t>
            </a:r>
            <a:r>
              <a:rPr lang="de-CH" sz="2800" b="1" dirty="0" smtClean="0"/>
              <a:t> ASA</a:t>
            </a:r>
            <a:endParaRPr lang="de-CH" sz="2800" b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+mj-lt"/>
            </a:endParaRPr>
          </a:p>
        </p:txBody>
      </p:sp>
      <p:sp>
        <p:nvSpPr>
          <p:cNvPr id="3075" name="Rectangle 3"/>
          <p:cNvSpPr>
            <a:spLocks noChangeArrowheads="1"/>
          </p:cNvSpPr>
          <p:nvPr/>
        </p:nvSpPr>
        <p:spPr bwMode="auto">
          <a:xfrm>
            <a:off x="76200" y="204788"/>
            <a:ext cx="89916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 lang="en-US" sz="2800" b="1" dirty="0">
              <a:solidFill>
                <a:schemeClr val="bg1"/>
              </a:solidFill>
              <a:latin typeface="+mj-lt"/>
            </a:endParaRPr>
          </a:p>
        </p:txBody>
      </p:sp>
      <p:grpSp>
        <p:nvGrpSpPr>
          <p:cNvPr id="8" name="Gruppieren 7"/>
          <p:cNvGrpSpPr/>
          <p:nvPr/>
        </p:nvGrpSpPr>
        <p:grpSpPr>
          <a:xfrm>
            <a:off x="485775" y="1340768"/>
            <a:ext cx="8172450" cy="4821361"/>
            <a:chOff x="467544" y="1412776"/>
            <a:chExt cx="8172450" cy="4821361"/>
          </a:xfrm>
        </p:grpSpPr>
        <p:graphicFrame>
          <p:nvGraphicFramePr>
            <p:cNvPr id="9" name="Object 2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120857004"/>
                </p:ext>
              </p:extLst>
            </p:nvPr>
          </p:nvGraphicFramePr>
          <p:xfrm>
            <a:off x="467544" y="1628800"/>
            <a:ext cx="8172450" cy="460533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102" name="Arbeitsblatt" r:id="rId5" imgW="11791984" imgH="11344166" progId="Excel.Sheet.8">
                    <p:embed/>
                  </p:oleObj>
                </mc:Choice>
                <mc:Fallback>
                  <p:oleObj name="Arbeitsblatt" r:id="rId5" imgW="11791984" imgH="11344166" progId="Excel.Sheet.8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67544" y="1628800"/>
                          <a:ext cx="8172450" cy="4605337"/>
                        </a:xfrm>
                        <a:prstGeom prst="rect">
                          <a:avLst/>
                        </a:prstGeom>
                        <a:noFill/>
                        <a:extLst/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0" name="Line 4"/>
            <p:cNvSpPr>
              <a:spLocks noChangeShapeType="1"/>
            </p:cNvSpPr>
            <p:nvPr/>
          </p:nvSpPr>
          <p:spPr bwMode="auto">
            <a:xfrm>
              <a:off x="1691680" y="1412776"/>
              <a:ext cx="5543550" cy="2159000"/>
            </a:xfrm>
            <a:prstGeom prst="line">
              <a:avLst/>
            </a:prstGeom>
            <a:noFill/>
            <a:ln w="76200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de-CH"/>
            </a:p>
          </p:txBody>
        </p:sp>
      </p:grpSp>
      <p:sp>
        <p:nvSpPr>
          <p:cNvPr id="11" name="Text Box 5"/>
          <p:cNvSpPr txBox="1">
            <a:spLocks noChangeArrowheads="1"/>
          </p:cNvSpPr>
          <p:nvPr/>
        </p:nvSpPr>
        <p:spPr bwMode="auto">
          <a:xfrm>
            <a:off x="6300192" y="6553200"/>
            <a:ext cx="2843808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>
              <a:spcBef>
                <a:spcPct val="50000"/>
              </a:spcBef>
            </a:pPr>
            <a:r>
              <a:rPr lang="de-CH" sz="1400" dirty="0">
                <a:latin typeface="+mn-lt"/>
              </a:rPr>
              <a:t>Heuss L.T. et al. </a:t>
            </a:r>
            <a:r>
              <a:rPr lang="de-DE" sz="1400" dirty="0">
                <a:latin typeface="+mn-lt"/>
              </a:rPr>
              <a:t>GI </a:t>
            </a:r>
            <a:r>
              <a:rPr lang="de-DE" sz="1400" dirty="0" err="1">
                <a:latin typeface="+mn-lt"/>
              </a:rPr>
              <a:t>Endosc</a:t>
            </a:r>
            <a:r>
              <a:rPr lang="de-DE" sz="1400" dirty="0">
                <a:latin typeface="+mn-lt"/>
              </a:rPr>
              <a:t> 2003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ChangeArrowheads="1"/>
          </p:cNvSpPr>
          <p:nvPr/>
        </p:nvSpPr>
        <p:spPr bwMode="auto">
          <a:xfrm>
            <a:off x="0" y="0"/>
            <a:ext cx="9144000" cy="981075"/>
          </a:xfrm>
          <a:prstGeom prst="rect">
            <a:avLst/>
          </a:prstGeom>
          <a:gradFill flip="none" rotWithShape="1">
            <a:gsLst>
              <a:gs pos="0">
                <a:schemeClr val="accent1">
                  <a:shade val="51000"/>
                  <a:satMod val="130000"/>
                </a:schemeClr>
              </a:gs>
              <a:gs pos="80000">
                <a:schemeClr val="accent1">
                  <a:shade val="93000"/>
                  <a:satMod val="130000"/>
                </a:schemeClr>
              </a:gs>
              <a:gs pos="100000">
                <a:schemeClr val="accent1">
                  <a:shade val="94000"/>
                  <a:satMod val="135000"/>
                </a:schemeClr>
              </a:gs>
            </a:gsLst>
            <a:lin ang="5400000" scaled="1"/>
            <a:tileRect/>
          </a:gradFill>
          <a:ln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endParaRPr lang="de-CH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3075" name="Rectangle 3"/>
          <p:cNvSpPr>
            <a:spLocks noChangeArrowheads="1"/>
          </p:cNvSpPr>
          <p:nvPr/>
        </p:nvSpPr>
        <p:spPr bwMode="auto">
          <a:xfrm>
            <a:off x="76200" y="204788"/>
            <a:ext cx="89916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r>
              <a:rPr lang="en-US" sz="2800" b="1" dirty="0" err="1" smtClean="0">
                <a:solidFill>
                  <a:schemeClr val="bg1"/>
                </a:solidFill>
                <a:latin typeface="+mj-lt"/>
              </a:rPr>
              <a:t>Sédation</a:t>
            </a:r>
            <a:r>
              <a:rPr lang="en-US" sz="2800" b="1" dirty="0" smtClean="0">
                <a:solidFill>
                  <a:schemeClr val="bg1"/>
                </a:solidFill>
                <a:latin typeface="+mj-lt"/>
              </a:rPr>
              <a:t> par </a:t>
            </a:r>
            <a:r>
              <a:rPr lang="en-US" sz="2800" b="1" dirty="0" err="1" smtClean="0">
                <a:solidFill>
                  <a:schemeClr val="bg1"/>
                </a:solidFill>
                <a:latin typeface="+mj-lt"/>
              </a:rPr>
              <a:t>propofol</a:t>
            </a:r>
            <a:r>
              <a:rPr lang="en-US" sz="2800" b="1" dirty="0" smtClean="0">
                <a:solidFill>
                  <a:schemeClr val="bg1"/>
                </a:solidFill>
                <a:latin typeface="+mj-lt"/>
              </a:rPr>
              <a:t> </a:t>
            </a:r>
            <a:r>
              <a:rPr lang="en-US" sz="2800" b="1" smtClean="0">
                <a:solidFill>
                  <a:schemeClr val="bg1"/>
                </a:solidFill>
                <a:latin typeface="+mj-lt"/>
              </a:rPr>
              <a:t>en endoscopie</a:t>
            </a:r>
            <a:endParaRPr lang="en-US" sz="2800" b="1" dirty="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6" name="Bild 3"/>
          <p:cNvPicPr preferRelativeResize="0">
            <a:picLocks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422000" y="1699200"/>
            <a:ext cx="6300000" cy="4680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ChangeArrowheads="1"/>
          </p:cNvSpPr>
          <p:nvPr/>
        </p:nvSpPr>
        <p:spPr bwMode="auto">
          <a:xfrm>
            <a:off x="0" y="0"/>
            <a:ext cx="9144000" cy="981075"/>
          </a:xfrm>
          <a:prstGeom prst="rect">
            <a:avLst/>
          </a:prstGeom>
          <a:gradFill flip="none" rotWithShape="1">
            <a:gsLst>
              <a:gs pos="0">
                <a:schemeClr val="accent1">
                  <a:shade val="51000"/>
                  <a:satMod val="130000"/>
                </a:schemeClr>
              </a:gs>
              <a:gs pos="80000">
                <a:schemeClr val="accent1">
                  <a:shade val="93000"/>
                  <a:satMod val="130000"/>
                </a:schemeClr>
              </a:gs>
              <a:gs pos="100000">
                <a:schemeClr val="accent1">
                  <a:shade val="94000"/>
                  <a:satMod val="135000"/>
                </a:schemeClr>
              </a:gs>
            </a:gsLst>
            <a:lin ang="5400000" scaled="1"/>
            <a:tileRect/>
          </a:gradFill>
          <a:ln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de-CH" sz="2800" b="1" dirty="0" err="1" smtClean="0"/>
              <a:t>Influence</a:t>
            </a:r>
            <a:r>
              <a:rPr lang="de-CH" sz="2800" b="1" dirty="0" smtClean="0"/>
              <a:t> de </a:t>
            </a:r>
            <a:r>
              <a:rPr lang="de-CH" sz="2800" b="1" dirty="0" err="1" smtClean="0"/>
              <a:t>l’age</a:t>
            </a:r>
            <a:endParaRPr lang="de-CH" sz="2800" b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+mj-lt"/>
            </a:endParaRPr>
          </a:p>
        </p:txBody>
      </p:sp>
      <p:sp>
        <p:nvSpPr>
          <p:cNvPr id="3075" name="Rectangle 3"/>
          <p:cNvSpPr>
            <a:spLocks noChangeArrowheads="1"/>
          </p:cNvSpPr>
          <p:nvPr/>
        </p:nvSpPr>
        <p:spPr bwMode="auto">
          <a:xfrm>
            <a:off x="76200" y="204788"/>
            <a:ext cx="89916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 lang="en-US" sz="2800" b="1" dirty="0">
              <a:solidFill>
                <a:schemeClr val="bg1"/>
              </a:solidFill>
              <a:latin typeface="+mj-lt"/>
            </a:endParaRPr>
          </a:p>
        </p:txBody>
      </p:sp>
      <p:grpSp>
        <p:nvGrpSpPr>
          <p:cNvPr id="7" name="Gruppieren 6"/>
          <p:cNvGrpSpPr/>
          <p:nvPr/>
        </p:nvGrpSpPr>
        <p:grpSpPr>
          <a:xfrm>
            <a:off x="1970558" y="1238828"/>
            <a:ext cx="5202885" cy="5142500"/>
            <a:chOff x="2228354" y="1268760"/>
            <a:chExt cx="5202885" cy="5142500"/>
          </a:xfrm>
        </p:grpSpPr>
        <p:pic>
          <p:nvPicPr>
            <p:cNvPr id="11" name="Picture 3"/>
            <p:cNvPicPr preferRelativeResize="0"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>
            <a:xfrm>
              <a:off x="2228354" y="1268760"/>
              <a:ext cx="5202885" cy="5142500"/>
            </a:xfrm>
            <a:prstGeom prst="rect">
              <a:avLst/>
            </a:prstGeom>
          </p:spPr>
        </p:pic>
        <p:sp>
          <p:nvSpPr>
            <p:cNvPr id="12" name="Line 5"/>
            <p:cNvSpPr>
              <a:spLocks noChangeShapeType="1"/>
            </p:cNvSpPr>
            <p:nvPr/>
          </p:nvSpPr>
          <p:spPr bwMode="auto">
            <a:xfrm>
              <a:off x="3275856" y="2276872"/>
              <a:ext cx="3888432" cy="2232248"/>
            </a:xfrm>
            <a:prstGeom prst="line">
              <a:avLst/>
            </a:prstGeom>
            <a:noFill/>
            <a:ln w="76200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de-CH"/>
            </a:p>
          </p:txBody>
        </p:sp>
      </p:grpSp>
      <p:sp>
        <p:nvSpPr>
          <p:cNvPr id="8" name="Text Box 4"/>
          <p:cNvSpPr txBox="1">
            <a:spLocks noChangeArrowheads="1"/>
          </p:cNvSpPr>
          <p:nvPr/>
        </p:nvSpPr>
        <p:spPr bwMode="auto">
          <a:xfrm>
            <a:off x="5256213" y="6553200"/>
            <a:ext cx="3887787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de-CH" sz="1400" dirty="0">
                <a:latin typeface="+mn-lt"/>
              </a:rPr>
              <a:t>Heuss L.T. et al. </a:t>
            </a:r>
            <a:r>
              <a:rPr lang="de-DE" sz="1400" dirty="0">
                <a:latin typeface="+mn-lt"/>
              </a:rPr>
              <a:t>Aliment </a:t>
            </a:r>
            <a:r>
              <a:rPr lang="de-DE" sz="1400" dirty="0" err="1">
                <a:latin typeface="+mn-lt"/>
              </a:rPr>
              <a:t>Pharmacol</a:t>
            </a:r>
            <a:r>
              <a:rPr lang="de-DE" sz="1400" dirty="0">
                <a:latin typeface="+mn-lt"/>
              </a:rPr>
              <a:t> </a:t>
            </a:r>
            <a:r>
              <a:rPr lang="de-DE" sz="1400" dirty="0" err="1">
                <a:latin typeface="+mn-lt"/>
              </a:rPr>
              <a:t>Ther</a:t>
            </a:r>
            <a:r>
              <a:rPr lang="de-DE" sz="1400" dirty="0">
                <a:latin typeface="+mn-lt"/>
              </a:rPr>
              <a:t> 2003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ChangeArrowheads="1"/>
          </p:cNvSpPr>
          <p:nvPr/>
        </p:nvSpPr>
        <p:spPr bwMode="auto">
          <a:xfrm>
            <a:off x="0" y="0"/>
            <a:ext cx="9144000" cy="981075"/>
          </a:xfrm>
          <a:prstGeom prst="rect">
            <a:avLst/>
          </a:prstGeom>
          <a:gradFill flip="none" rotWithShape="1">
            <a:gsLst>
              <a:gs pos="0">
                <a:schemeClr val="accent1">
                  <a:shade val="51000"/>
                  <a:satMod val="130000"/>
                </a:schemeClr>
              </a:gs>
              <a:gs pos="80000">
                <a:schemeClr val="accent1">
                  <a:shade val="93000"/>
                  <a:satMod val="130000"/>
                </a:schemeClr>
              </a:gs>
              <a:gs pos="100000">
                <a:schemeClr val="accent1">
                  <a:shade val="94000"/>
                  <a:satMod val="135000"/>
                </a:schemeClr>
              </a:gs>
            </a:gsLst>
            <a:lin ang="5400000" scaled="1"/>
            <a:tileRect/>
          </a:gradFill>
          <a:ln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de-CH" sz="2800" b="1" dirty="0" err="1" smtClean="0"/>
              <a:t>Leçon</a:t>
            </a:r>
            <a:r>
              <a:rPr lang="de-CH" sz="2800" b="1" dirty="0" smtClean="0"/>
              <a:t> </a:t>
            </a:r>
            <a:r>
              <a:rPr lang="de-CH" sz="2800" b="1" dirty="0" err="1" smtClean="0"/>
              <a:t>no</a:t>
            </a:r>
            <a:r>
              <a:rPr lang="de-CH" sz="2800" b="1" dirty="0" smtClean="0"/>
              <a:t> 2: </a:t>
            </a:r>
            <a:r>
              <a:rPr lang="de-CH" sz="2800" b="1" dirty="0" err="1" smtClean="0"/>
              <a:t>préparation</a:t>
            </a:r>
            <a:endParaRPr lang="de-CH" sz="2800" b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+mj-lt"/>
            </a:endParaRPr>
          </a:p>
        </p:txBody>
      </p:sp>
      <p:sp>
        <p:nvSpPr>
          <p:cNvPr id="3075" name="Rectangle 3"/>
          <p:cNvSpPr>
            <a:spLocks noChangeArrowheads="1"/>
          </p:cNvSpPr>
          <p:nvPr/>
        </p:nvSpPr>
        <p:spPr bwMode="auto">
          <a:xfrm>
            <a:off x="76200" y="204788"/>
            <a:ext cx="89916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 lang="en-US" sz="2800" b="1" dirty="0">
              <a:solidFill>
                <a:schemeClr val="bg1"/>
              </a:solidFill>
              <a:latin typeface="+mj-lt"/>
            </a:endParaRPr>
          </a:p>
        </p:txBody>
      </p:sp>
      <p:grpSp>
        <p:nvGrpSpPr>
          <p:cNvPr id="14" name="Gruppieren 13"/>
          <p:cNvGrpSpPr/>
          <p:nvPr/>
        </p:nvGrpSpPr>
        <p:grpSpPr>
          <a:xfrm>
            <a:off x="1422000" y="1628800"/>
            <a:ext cx="6300000" cy="4680000"/>
            <a:chOff x="1422000" y="1628800"/>
            <a:chExt cx="6300000" cy="4680000"/>
          </a:xfrm>
        </p:grpSpPr>
        <p:grpSp>
          <p:nvGrpSpPr>
            <p:cNvPr id="15" name="Group 12"/>
            <p:cNvGrpSpPr>
              <a:grpSpLocks/>
            </p:cNvGrpSpPr>
            <p:nvPr/>
          </p:nvGrpSpPr>
          <p:grpSpPr bwMode="auto">
            <a:xfrm>
              <a:off x="1422000" y="1628800"/>
              <a:ext cx="6300000" cy="4680000"/>
              <a:chOff x="975" y="1026"/>
              <a:chExt cx="3802" cy="2851"/>
            </a:xfrm>
          </p:grpSpPr>
          <p:pic>
            <p:nvPicPr>
              <p:cNvPr id="22" name="Picture 3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 bwMode="auto">
              <a:xfrm>
                <a:off x="975" y="1026"/>
                <a:ext cx="3802" cy="285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23" name="Rectangle 11"/>
              <p:cNvSpPr>
                <a:spLocks noChangeArrowheads="1"/>
              </p:cNvSpPr>
              <p:nvPr/>
            </p:nvSpPr>
            <p:spPr bwMode="auto">
              <a:xfrm rot="3908178">
                <a:off x="3175" y="2727"/>
                <a:ext cx="272" cy="45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de-CH"/>
              </a:p>
            </p:txBody>
          </p:sp>
        </p:grpSp>
        <p:sp>
          <p:nvSpPr>
            <p:cNvPr id="16" name="AutoShape 5"/>
            <p:cNvSpPr>
              <a:spLocks noChangeAspect="1" noChangeArrowheads="1"/>
            </p:cNvSpPr>
            <p:nvPr/>
          </p:nvSpPr>
          <p:spPr bwMode="auto">
            <a:xfrm>
              <a:off x="3059832" y="5157191"/>
              <a:ext cx="418065" cy="206295"/>
            </a:xfrm>
            <a:prstGeom prst="rightArrow">
              <a:avLst>
                <a:gd name="adj1" fmla="val 50000"/>
                <a:gd name="adj2" fmla="val 50664"/>
              </a:avLst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de-CH" sz="1100"/>
            </a:p>
          </p:txBody>
        </p:sp>
        <p:sp>
          <p:nvSpPr>
            <p:cNvPr id="17" name="AutoShape 10"/>
            <p:cNvSpPr>
              <a:spLocks noChangeAspect="1" noChangeArrowheads="1"/>
            </p:cNvSpPr>
            <p:nvPr/>
          </p:nvSpPr>
          <p:spPr bwMode="auto">
            <a:xfrm>
              <a:off x="5724128" y="2852935"/>
              <a:ext cx="418065" cy="206296"/>
            </a:xfrm>
            <a:prstGeom prst="rightArrow">
              <a:avLst>
                <a:gd name="adj1" fmla="val 50000"/>
                <a:gd name="adj2" fmla="val 50664"/>
              </a:avLst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de-CH" sz="1100"/>
            </a:p>
          </p:txBody>
        </p:sp>
        <p:sp>
          <p:nvSpPr>
            <p:cNvPr id="18" name="AutoShape 9"/>
            <p:cNvSpPr>
              <a:spLocks noChangeAspect="1" noChangeArrowheads="1"/>
            </p:cNvSpPr>
            <p:nvPr/>
          </p:nvSpPr>
          <p:spPr bwMode="auto">
            <a:xfrm>
              <a:off x="2267744" y="3501007"/>
              <a:ext cx="418065" cy="206295"/>
            </a:xfrm>
            <a:prstGeom prst="rightArrow">
              <a:avLst>
                <a:gd name="adj1" fmla="val 50000"/>
                <a:gd name="adj2" fmla="val 50664"/>
              </a:avLst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de-CH" sz="1100"/>
            </a:p>
          </p:txBody>
        </p:sp>
        <p:sp>
          <p:nvSpPr>
            <p:cNvPr id="19" name="AutoShape 4"/>
            <p:cNvSpPr>
              <a:spLocks noChangeAspect="1" noChangeArrowheads="1"/>
            </p:cNvSpPr>
            <p:nvPr/>
          </p:nvSpPr>
          <p:spPr bwMode="auto">
            <a:xfrm>
              <a:off x="2627784" y="4221087"/>
              <a:ext cx="418066" cy="206296"/>
            </a:xfrm>
            <a:prstGeom prst="rightArrow">
              <a:avLst>
                <a:gd name="adj1" fmla="val 50000"/>
                <a:gd name="adj2" fmla="val 50664"/>
              </a:avLst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de-CH" sz="1100"/>
            </a:p>
          </p:txBody>
        </p:sp>
        <p:sp>
          <p:nvSpPr>
            <p:cNvPr id="20" name="AutoShape 8"/>
            <p:cNvSpPr>
              <a:spLocks noChangeAspect="1" noChangeArrowheads="1"/>
            </p:cNvSpPr>
            <p:nvPr/>
          </p:nvSpPr>
          <p:spPr bwMode="auto">
            <a:xfrm>
              <a:off x="2267744" y="4653135"/>
              <a:ext cx="418065" cy="206295"/>
            </a:xfrm>
            <a:prstGeom prst="rightArrow">
              <a:avLst>
                <a:gd name="adj1" fmla="val 50000"/>
                <a:gd name="adj2" fmla="val 50664"/>
              </a:avLst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de-CH" sz="1100"/>
            </a:p>
          </p:txBody>
        </p:sp>
        <p:sp>
          <p:nvSpPr>
            <p:cNvPr id="21" name="AutoShape 4"/>
            <p:cNvSpPr>
              <a:spLocks noChangeAspect="1" noChangeArrowheads="1"/>
            </p:cNvSpPr>
            <p:nvPr/>
          </p:nvSpPr>
          <p:spPr bwMode="auto">
            <a:xfrm>
              <a:off x="4729998" y="4365104"/>
              <a:ext cx="418066" cy="206296"/>
            </a:xfrm>
            <a:prstGeom prst="rightArrow">
              <a:avLst>
                <a:gd name="adj1" fmla="val 50000"/>
                <a:gd name="adj2" fmla="val 50664"/>
              </a:avLst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de-CH" sz="1100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ChangeArrowheads="1"/>
          </p:cNvSpPr>
          <p:nvPr/>
        </p:nvSpPr>
        <p:spPr bwMode="auto">
          <a:xfrm>
            <a:off x="0" y="0"/>
            <a:ext cx="9144000" cy="981075"/>
          </a:xfrm>
          <a:prstGeom prst="rect">
            <a:avLst/>
          </a:prstGeom>
          <a:gradFill flip="none" rotWithShape="1">
            <a:gsLst>
              <a:gs pos="0">
                <a:schemeClr val="accent1">
                  <a:shade val="51000"/>
                  <a:satMod val="130000"/>
                </a:schemeClr>
              </a:gs>
              <a:gs pos="80000">
                <a:schemeClr val="accent1">
                  <a:shade val="93000"/>
                  <a:satMod val="130000"/>
                </a:schemeClr>
              </a:gs>
              <a:gs pos="100000">
                <a:schemeClr val="accent1">
                  <a:shade val="94000"/>
                  <a:satMod val="135000"/>
                </a:schemeClr>
              </a:gs>
            </a:gsLst>
            <a:lin ang="5400000" scaled="1"/>
            <a:tileRect/>
          </a:gradFill>
          <a:ln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de-CH" sz="2800" b="1" dirty="0" err="1" smtClean="0"/>
              <a:t>Possibilité</a:t>
            </a:r>
            <a:r>
              <a:rPr lang="de-CH" sz="2800" b="1" dirty="0" smtClean="0"/>
              <a:t> de </a:t>
            </a:r>
            <a:r>
              <a:rPr lang="de-CH" sz="2800" b="1" dirty="0" err="1" smtClean="0"/>
              <a:t>ventilation</a:t>
            </a:r>
            <a:r>
              <a:rPr lang="de-CH" sz="2800" b="1" dirty="0" smtClean="0"/>
              <a:t> - indispensable</a:t>
            </a:r>
            <a:endParaRPr lang="de-CH" sz="2800" b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+mj-lt"/>
            </a:endParaRPr>
          </a:p>
        </p:txBody>
      </p:sp>
      <p:sp>
        <p:nvSpPr>
          <p:cNvPr id="3075" name="Rectangle 3"/>
          <p:cNvSpPr>
            <a:spLocks noChangeArrowheads="1"/>
          </p:cNvSpPr>
          <p:nvPr/>
        </p:nvSpPr>
        <p:spPr bwMode="auto">
          <a:xfrm>
            <a:off x="76200" y="204788"/>
            <a:ext cx="89916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 lang="en-US" sz="2800" b="1" dirty="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23528" y="1556827"/>
            <a:ext cx="4930775" cy="36003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131841" y="4221088"/>
            <a:ext cx="5754214" cy="155363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ChangeArrowheads="1"/>
          </p:cNvSpPr>
          <p:nvPr/>
        </p:nvSpPr>
        <p:spPr bwMode="auto">
          <a:xfrm>
            <a:off x="0" y="0"/>
            <a:ext cx="9144000" cy="981075"/>
          </a:xfrm>
          <a:prstGeom prst="rect">
            <a:avLst/>
          </a:prstGeom>
          <a:gradFill flip="none" rotWithShape="1">
            <a:gsLst>
              <a:gs pos="0">
                <a:schemeClr val="accent1">
                  <a:shade val="51000"/>
                  <a:satMod val="130000"/>
                </a:schemeClr>
              </a:gs>
              <a:gs pos="80000">
                <a:schemeClr val="accent1">
                  <a:shade val="93000"/>
                  <a:satMod val="130000"/>
                </a:schemeClr>
              </a:gs>
              <a:gs pos="100000">
                <a:schemeClr val="accent1">
                  <a:shade val="94000"/>
                  <a:satMod val="135000"/>
                </a:schemeClr>
              </a:gs>
            </a:gsLst>
            <a:lin ang="5400000" scaled="1"/>
            <a:tileRect/>
          </a:gradFill>
          <a:ln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de-CH" sz="2800" b="1" dirty="0" err="1" smtClean="0"/>
              <a:t>Leçon</a:t>
            </a:r>
            <a:r>
              <a:rPr lang="de-CH" sz="2800" b="1" dirty="0" smtClean="0"/>
              <a:t> </a:t>
            </a:r>
            <a:r>
              <a:rPr lang="de-CH" sz="2800" b="1" dirty="0" err="1" smtClean="0"/>
              <a:t>no</a:t>
            </a:r>
            <a:r>
              <a:rPr lang="de-CH" sz="2800" b="1" dirty="0" smtClean="0"/>
              <a:t> 3: </a:t>
            </a:r>
            <a:r>
              <a:rPr lang="de-CH" sz="2800" b="1" dirty="0" err="1" smtClean="0"/>
              <a:t>titration</a:t>
            </a:r>
            <a:r>
              <a:rPr lang="de-CH" sz="2800" b="1" dirty="0" smtClean="0"/>
              <a:t> de </a:t>
            </a:r>
            <a:r>
              <a:rPr lang="de-CH" sz="2800" b="1" dirty="0" err="1" smtClean="0"/>
              <a:t>bolus</a:t>
            </a:r>
            <a:r>
              <a:rPr lang="de-CH" sz="2800" b="1" dirty="0" smtClean="0"/>
              <a:t> et </a:t>
            </a:r>
            <a:r>
              <a:rPr lang="de-CH" sz="2800" b="1" dirty="0" err="1" smtClean="0"/>
              <a:t>monitorage</a:t>
            </a:r>
            <a:r>
              <a:rPr lang="de-CH" sz="2800" b="1" dirty="0" smtClean="0"/>
              <a:t> </a:t>
            </a:r>
            <a:endParaRPr lang="de-CH" sz="2800" b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3075" name="Rectangle 3"/>
          <p:cNvSpPr>
            <a:spLocks noChangeArrowheads="1"/>
          </p:cNvSpPr>
          <p:nvPr/>
        </p:nvSpPr>
        <p:spPr bwMode="auto">
          <a:xfrm>
            <a:off x="76200" y="204788"/>
            <a:ext cx="89916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 lang="en-US" sz="2800" b="1" dirty="0">
              <a:solidFill>
                <a:schemeClr val="bg1"/>
              </a:solidFill>
              <a:latin typeface="+mj-lt"/>
            </a:endParaRPr>
          </a:p>
        </p:txBody>
      </p:sp>
      <p:grpSp>
        <p:nvGrpSpPr>
          <p:cNvPr id="10" name="Gruppieren 9"/>
          <p:cNvGrpSpPr/>
          <p:nvPr/>
        </p:nvGrpSpPr>
        <p:grpSpPr>
          <a:xfrm>
            <a:off x="1452000" y="1628800"/>
            <a:ext cx="6240000" cy="4680000"/>
            <a:chOff x="1452000" y="1628800"/>
            <a:chExt cx="6240000" cy="4680000"/>
          </a:xfrm>
        </p:grpSpPr>
        <p:grpSp>
          <p:nvGrpSpPr>
            <p:cNvPr id="11" name="Gruppieren 10"/>
            <p:cNvGrpSpPr/>
            <p:nvPr/>
          </p:nvGrpSpPr>
          <p:grpSpPr>
            <a:xfrm>
              <a:off x="1452000" y="1628800"/>
              <a:ext cx="6240000" cy="4680000"/>
              <a:chOff x="1452000" y="1628800"/>
              <a:chExt cx="6240000" cy="4680000"/>
            </a:xfrm>
          </p:grpSpPr>
          <p:pic>
            <p:nvPicPr>
              <p:cNvPr id="14" name="Picture 3"/>
              <p:cNvPicPr preferRelativeResize="0">
                <a:picLocks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452000" y="1628800"/>
                <a:ext cx="6240000" cy="4680000"/>
              </a:xfrm>
              <a:prstGeom prst="rect">
                <a:avLst/>
              </a:prstGeom>
            </p:spPr>
          </p:pic>
          <p:sp>
            <p:nvSpPr>
              <p:cNvPr id="15" name="Rectangle 11"/>
              <p:cNvSpPr>
                <a:spLocks noChangeArrowheads="1"/>
              </p:cNvSpPr>
              <p:nvPr/>
            </p:nvSpPr>
            <p:spPr bwMode="auto">
              <a:xfrm rot="4763398">
                <a:off x="6647265" y="3885501"/>
                <a:ext cx="446496" cy="74566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de-CH"/>
              </a:p>
            </p:txBody>
          </p:sp>
        </p:grpSp>
        <p:sp>
          <p:nvSpPr>
            <p:cNvPr id="12" name="AutoShape 9"/>
            <p:cNvSpPr>
              <a:spLocks noChangeAspect="1" noChangeArrowheads="1"/>
            </p:cNvSpPr>
            <p:nvPr/>
          </p:nvSpPr>
          <p:spPr bwMode="auto">
            <a:xfrm>
              <a:off x="5004048" y="5013176"/>
              <a:ext cx="418065" cy="206295"/>
            </a:xfrm>
            <a:prstGeom prst="rightArrow">
              <a:avLst>
                <a:gd name="adj1" fmla="val 50000"/>
                <a:gd name="adj2" fmla="val 50664"/>
              </a:avLst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de-CH" sz="1100"/>
            </a:p>
          </p:txBody>
        </p:sp>
        <p:sp>
          <p:nvSpPr>
            <p:cNvPr id="13" name="AutoShape 9"/>
            <p:cNvSpPr>
              <a:spLocks noChangeAspect="1" noChangeArrowheads="1"/>
            </p:cNvSpPr>
            <p:nvPr/>
          </p:nvSpPr>
          <p:spPr bwMode="auto">
            <a:xfrm rot="10800000">
              <a:off x="4139952" y="2177959"/>
              <a:ext cx="418065" cy="206295"/>
            </a:xfrm>
            <a:prstGeom prst="rightArrow">
              <a:avLst>
                <a:gd name="adj1" fmla="val 50000"/>
                <a:gd name="adj2" fmla="val 50664"/>
              </a:avLst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de-CH" sz="1100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ChangeArrowheads="1"/>
          </p:cNvSpPr>
          <p:nvPr/>
        </p:nvSpPr>
        <p:spPr bwMode="auto">
          <a:xfrm>
            <a:off x="0" y="0"/>
            <a:ext cx="9144000" cy="981075"/>
          </a:xfrm>
          <a:prstGeom prst="rect">
            <a:avLst/>
          </a:prstGeom>
          <a:gradFill flip="none" rotWithShape="1">
            <a:gsLst>
              <a:gs pos="0">
                <a:schemeClr val="accent1">
                  <a:shade val="51000"/>
                  <a:satMod val="130000"/>
                </a:schemeClr>
              </a:gs>
              <a:gs pos="80000">
                <a:schemeClr val="accent1">
                  <a:shade val="93000"/>
                  <a:satMod val="130000"/>
                </a:schemeClr>
              </a:gs>
              <a:gs pos="100000">
                <a:schemeClr val="accent1">
                  <a:shade val="94000"/>
                  <a:satMod val="135000"/>
                </a:schemeClr>
              </a:gs>
            </a:gsLst>
            <a:lin ang="5400000" scaled="1"/>
            <a:tileRect/>
          </a:gradFill>
          <a:ln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de-CH" sz="2800" b="1" dirty="0" err="1" smtClean="0"/>
              <a:t>Règle</a:t>
            </a:r>
            <a:r>
              <a:rPr lang="de-CH" sz="2800" b="1" dirty="0" smtClean="0"/>
              <a:t> des 20</a:t>
            </a:r>
            <a:endParaRPr lang="de-CH" sz="2800" b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3075" name="Rectangle 3"/>
          <p:cNvSpPr>
            <a:spLocks noChangeArrowheads="1"/>
          </p:cNvSpPr>
          <p:nvPr/>
        </p:nvSpPr>
        <p:spPr bwMode="auto">
          <a:xfrm>
            <a:off x="76200" y="204788"/>
            <a:ext cx="89916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 lang="en-US" sz="2800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0" name="Rechteck 9"/>
          <p:cNvSpPr/>
          <p:nvPr/>
        </p:nvSpPr>
        <p:spPr>
          <a:xfrm>
            <a:off x="2686354" y="2200796"/>
            <a:ext cx="3771292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de-CH" b="1" dirty="0" err="1" smtClean="0">
                <a:latin typeface="+mn-lt"/>
              </a:rPr>
              <a:t>Jamais</a:t>
            </a:r>
            <a:r>
              <a:rPr lang="de-CH" b="1" dirty="0" smtClean="0">
                <a:latin typeface="+mn-lt"/>
              </a:rPr>
              <a:t> plus de 20 </a:t>
            </a:r>
            <a:r>
              <a:rPr lang="de-CH" b="1" smtClean="0">
                <a:latin typeface="+mn-lt"/>
              </a:rPr>
              <a:t>mg </a:t>
            </a:r>
          </a:p>
          <a:p>
            <a:pPr algn="ctr"/>
            <a:r>
              <a:rPr lang="de-CH" b="1" smtClean="0">
                <a:latin typeface="+mn-lt"/>
              </a:rPr>
              <a:t>par </a:t>
            </a:r>
            <a:r>
              <a:rPr lang="de-CH" b="1" dirty="0" err="1" smtClean="0">
                <a:latin typeface="+mn-lt"/>
              </a:rPr>
              <a:t>bolus</a:t>
            </a:r>
            <a:r>
              <a:rPr lang="de-CH" b="1" dirty="0" smtClean="0">
                <a:latin typeface="+mn-lt"/>
              </a:rPr>
              <a:t>!</a:t>
            </a:r>
          </a:p>
          <a:p>
            <a:pPr algn="ctr"/>
            <a:endParaRPr lang="de-CH" b="1" dirty="0" smtClean="0">
              <a:latin typeface="+mn-lt"/>
            </a:endParaRPr>
          </a:p>
          <a:p>
            <a:pPr algn="ctr"/>
            <a:endParaRPr lang="de-CH" b="1" dirty="0" smtClean="0">
              <a:latin typeface="+mn-lt"/>
            </a:endParaRPr>
          </a:p>
          <a:p>
            <a:pPr algn="ctr"/>
            <a:r>
              <a:rPr lang="de-CH" b="1" dirty="0" err="1" smtClean="0">
                <a:latin typeface="+mn-lt"/>
              </a:rPr>
              <a:t>Attendre</a:t>
            </a:r>
            <a:r>
              <a:rPr lang="de-CH" b="1" dirty="0" smtClean="0">
                <a:latin typeface="+mn-lt"/>
              </a:rPr>
              <a:t> au </a:t>
            </a:r>
            <a:r>
              <a:rPr lang="de-CH" b="1" dirty="0" err="1" smtClean="0">
                <a:latin typeface="+mn-lt"/>
              </a:rPr>
              <a:t>moins</a:t>
            </a:r>
            <a:r>
              <a:rPr lang="de-CH" b="1" dirty="0" smtClean="0">
                <a:latin typeface="+mn-lt"/>
              </a:rPr>
              <a:t> 20 sec avant le </a:t>
            </a:r>
            <a:r>
              <a:rPr lang="de-CH" b="1" dirty="0" err="1" smtClean="0">
                <a:latin typeface="+mn-lt"/>
              </a:rPr>
              <a:t>bolus</a:t>
            </a:r>
            <a:r>
              <a:rPr lang="de-CH" b="1" dirty="0" smtClean="0">
                <a:latin typeface="+mn-lt"/>
              </a:rPr>
              <a:t> </a:t>
            </a:r>
            <a:r>
              <a:rPr lang="de-CH" b="1" dirty="0" err="1" smtClean="0">
                <a:latin typeface="+mn-lt"/>
              </a:rPr>
              <a:t>suivant</a:t>
            </a:r>
            <a:r>
              <a:rPr lang="de-CH" b="1" dirty="0" smtClean="0">
                <a:latin typeface="+mn-lt"/>
              </a:rPr>
              <a:t>!!</a:t>
            </a:r>
            <a:endParaRPr lang="de-DE" b="1" dirty="0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ChangeArrowheads="1"/>
          </p:cNvSpPr>
          <p:nvPr/>
        </p:nvSpPr>
        <p:spPr bwMode="auto">
          <a:xfrm>
            <a:off x="0" y="0"/>
            <a:ext cx="9144000" cy="981075"/>
          </a:xfrm>
          <a:prstGeom prst="rect">
            <a:avLst/>
          </a:prstGeom>
          <a:gradFill flip="none" rotWithShape="1">
            <a:gsLst>
              <a:gs pos="0">
                <a:schemeClr val="accent1">
                  <a:shade val="51000"/>
                  <a:satMod val="130000"/>
                </a:schemeClr>
              </a:gs>
              <a:gs pos="80000">
                <a:schemeClr val="accent1">
                  <a:shade val="93000"/>
                  <a:satMod val="130000"/>
                </a:schemeClr>
              </a:gs>
              <a:gs pos="100000">
                <a:schemeClr val="accent1">
                  <a:shade val="94000"/>
                  <a:satMod val="135000"/>
                </a:schemeClr>
              </a:gs>
            </a:gsLst>
            <a:lin ang="5400000" scaled="1"/>
            <a:tileRect/>
          </a:gradFill>
          <a:ln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de-CH" sz="2800" b="1" dirty="0" err="1" smtClean="0"/>
              <a:t>Leçon</a:t>
            </a:r>
            <a:r>
              <a:rPr lang="de-CH" sz="2800" b="1" dirty="0" smtClean="0"/>
              <a:t> </a:t>
            </a:r>
            <a:r>
              <a:rPr lang="de-CH" sz="2800" b="1" dirty="0" err="1" smtClean="0"/>
              <a:t>no</a:t>
            </a:r>
            <a:r>
              <a:rPr lang="de-CH" sz="2800" b="1" dirty="0" smtClean="0"/>
              <a:t> 4: </a:t>
            </a:r>
            <a:r>
              <a:rPr lang="de-CH" sz="2800" b="1" dirty="0" err="1" smtClean="0"/>
              <a:t>il</a:t>
            </a:r>
            <a:r>
              <a:rPr lang="de-CH" sz="2800" b="1" dirty="0" smtClean="0"/>
              <a:t> y a «</a:t>
            </a:r>
            <a:r>
              <a:rPr lang="de-CH" sz="2800" b="1" dirty="0" err="1" smtClean="0"/>
              <a:t>sédation</a:t>
            </a:r>
            <a:r>
              <a:rPr lang="de-CH" sz="2800" b="1" dirty="0" smtClean="0"/>
              <a:t>» et «</a:t>
            </a:r>
            <a:r>
              <a:rPr lang="de-CH" sz="2800" b="1" dirty="0" err="1" smtClean="0"/>
              <a:t>sédation</a:t>
            </a:r>
            <a:r>
              <a:rPr lang="de-CH" sz="2800" b="1" dirty="0" smtClean="0"/>
              <a:t>»</a:t>
            </a:r>
            <a:endParaRPr lang="de-CH" sz="2800" b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3075" name="Rectangle 3"/>
          <p:cNvSpPr>
            <a:spLocks noChangeArrowheads="1"/>
          </p:cNvSpPr>
          <p:nvPr/>
        </p:nvSpPr>
        <p:spPr bwMode="auto">
          <a:xfrm>
            <a:off x="76200" y="204788"/>
            <a:ext cx="89916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 lang="en-US" sz="2800" b="1" dirty="0">
              <a:solidFill>
                <a:schemeClr val="bg1"/>
              </a:solidFill>
              <a:latin typeface="+mj-lt"/>
            </a:endParaRPr>
          </a:p>
        </p:txBody>
      </p:sp>
      <p:grpSp>
        <p:nvGrpSpPr>
          <p:cNvPr id="38" name="Gruppieren 37"/>
          <p:cNvGrpSpPr/>
          <p:nvPr/>
        </p:nvGrpSpPr>
        <p:grpSpPr>
          <a:xfrm>
            <a:off x="539552" y="1989138"/>
            <a:ext cx="8712968" cy="3672110"/>
            <a:chOff x="562768" y="1989138"/>
            <a:chExt cx="8712968" cy="3672110"/>
          </a:xfrm>
        </p:grpSpPr>
        <p:sp>
          <p:nvSpPr>
            <p:cNvPr id="39" name="Text Box 9"/>
            <p:cNvSpPr txBox="1">
              <a:spLocks noChangeArrowheads="1"/>
            </p:cNvSpPr>
            <p:nvPr/>
          </p:nvSpPr>
          <p:spPr bwMode="auto">
            <a:xfrm>
              <a:off x="4264020" y="5199583"/>
              <a:ext cx="292068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de-CH">
                  <a:latin typeface="+mj-lt"/>
                </a:rPr>
                <a:t>t</a:t>
              </a:r>
              <a:endParaRPr lang="de-DE">
                <a:latin typeface="+mj-lt"/>
              </a:endParaRPr>
            </a:p>
          </p:txBody>
        </p:sp>
        <p:sp>
          <p:nvSpPr>
            <p:cNvPr id="40" name="Text Box 10"/>
            <p:cNvSpPr txBox="1">
              <a:spLocks noChangeArrowheads="1"/>
            </p:cNvSpPr>
            <p:nvPr/>
          </p:nvSpPr>
          <p:spPr bwMode="auto">
            <a:xfrm rot="16200000">
              <a:off x="-111126" y="3481388"/>
              <a:ext cx="1809750" cy="4619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de-CH" dirty="0" smtClean="0">
                  <a:latin typeface="+mn-lt"/>
                </a:rPr>
                <a:t>„</a:t>
              </a:r>
              <a:r>
                <a:rPr lang="de-CH" dirty="0" err="1" smtClean="0">
                  <a:latin typeface="+mn-lt"/>
                </a:rPr>
                <a:t>Awareness</a:t>
              </a:r>
              <a:r>
                <a:rPr lang="de-CH" dirty="0" smtClean="0">
                  <a:latin typeface="+mn-lt"/>
                </a:rPr>
                <a:t>“</a:t>
              </a:r>
              <a:endParaRPr lang="de-DE" dirty="0">
                <a:latin typeface="+mn-lt"/>
              </a:endParaRPr>
            </a:p>
          </p:txBody>
        </p:sp>
        <p:sp>
          <p:nvSpPr>
            <p:cNvPr id="41" name="Freeform 20"/>
            <p:cNvSpPr>
              <a:spLocks/>
            </p:cNvSpPr>
            <p:nvPr/>
          </p:nvSpPr>
          <p:spPr bwMode="auto">
            <a:xfrm>
              <a:off x="1403350" y="2492375"/>
              <a:ext cx="6553200" cy="2568575"/>
            </a:xfrm>
            <a:custGeom>
              <a:avLst/>
              <a:gdLst>
                <a:gd name="T0" fmla="*/ 0 w 4128"/>
                <a:gd name="T1" fmla="*/ 0 h 1618"/>
                <a:gd name="T2" fmla="*/ 458668419 w 4128"/>
                <a:gd name="T3" fmla="*/ 1257557192 h 1618"/>
                <a:gd name="T4" fmla="*/ 1028223660 w 4128"/>
                <a:gd name="T5" fmla="*/ 2147483647 h 1618"/>
                <a:gd name="T6" fmla="*/ 2147483647 w 4128"/>
                <a:gd name="T7" fmla="*/ 2147483647 h 1618"/>
                <a:gd name="T8" fmla="*/ 2147483647 w 4128"/>
                <a:gd name="T9" fmla="*/ 2147483647 h 1618"/>
                <a:gd name="T10" fmla="*/ 2147483647 w 4128"/>
                <a:gd name="T11" fmla="*/ 2147483647 h 1618"/>
                <a:gd name="T12" fmla="*/ 2147483647 w 4128"/>
                <a:gd name="T13" fmla="*/ 2058967035 h 1618"/>
                <a:gd name="T14" fmla="*/ 2147483647 w 4128"/>
                <a:gd name="T15" fmla="*/ 2147483647 h 1618"/>
                <a:gd name="T16" fmla="*/ 2147483647 w 4128"/>
                <a:gd name="T17" fmla="*/ 1257557192 h 1618"/>
                <a:gd name="T18" fmla="*/ 2147483647 w 4128"/>
                <a:gd name="T19" fmla="*/ 1486892136 h 1618"/>
                <a:gd name="T20" fmla="*/ 2147483647 w 4128"/>
                <a:gd name="T21" fmla="*/ 458668498 h 1618"/>
                <a:gd name="T22" fmla="*/ 2147483647 w 4128"/>
                <a:gd name="T23" fmla="*/ 115927202 h 1618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4128"/>
                <a:gd name="T37" fmla="*/ 0 h 1618"/>
                <a:gd name="T38" fmla="*/ 4128 w 4128"/>
                <a:gd name="T39" fmla="*/ 1618 h 1618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4128" h="1618">
                  <a:moveTo>
                    <a:pt x="0" y="0"/>
                  </a:moveTo>
                  <a:cubicBezTo>
                    <a:pt x="57" y="136"/>
                    <a:pt x="114" y="272"/>
                    <a:pt x="182" y="499"/>
                  </a:cubicBezTo>
                  <a:cubicBezTo>
                    <a:pt x="250" y="726"/>
                    <a:pt x="295" y="1179"/>
                    <a:pt x="408" y="1361"/>
                  </a:cubicBezTo>
                  <a:cubicBezTo>
                    <a:pt x="521" y="1543"/>
                    <a:pt x="726" y="1618"/>
                    <a:pt x="862" y="1588"/>
                  </a:cubicBezTo>
                  <a:cubicBezTo>
                    <a:pt x="998" y="1558"/>
                    <a:pt x="1119" y="1256"/>
                    <a:pt x="1225" y="1180"/>
                  </a:cubicBezTo>
                  <a:cubicBezTo>
                    <a:pt x="1331" y="1104"/>
                    <a:pt x="1406" y="1194"/>
                    <a:pt x="1497" y="1134"/>
                  </a:cubicBezTo>
                  <a:cubicBezTo>
                    <a:pt x="1588" y="1074"/>
                    <a:pt x="1663" y="855"/>
                    <a:pt x="1769" y="817"/>
                  </a:cubicBezTo>
                  <a:cubicBezTo>
                    <a:pt x="1875" y="779"/>
                    <a:pt x="2034" y="961"/>
                    <a:pt x="2132" y="908"/>
                  </a:cubicBezTo>
                  <a:cubicBezTo>
                    <a:pt x="2230" y="855"/>
                    <a:pt x="2291" y="552"/>
                    <a:pt x="2359" y="499"/>
                  </a:cubicBezTo>
                  <a:cubicBezTo>
                    <a:pt x="2427" y="446"/>
                    <a:pt x="2442" y="643"/>
                    <a:pt x="2540" y="590"/>
                  </a:cubicBezTo>
                  <a:cubicBezTo>
                    <a:pt x="2638" y="537"/>
                    <a:pt x="2684" y="273"/>
                    <a:pt x="2949" y="182"/>
                  </a:cubicBezTo>
                  <a:cubicBezTo>
                    <a:pt x="3214" y="91"/>
                    <a:pt x="3932" y="69"/>
                    <a:pt x="4128" y="46"/>
                  </a:cubicBezTo>
                </a:path>
              </a:pathLst>
            </a:custGeom>
            <a:ln>
              <a:headEnd type="none" w="med" len="med"/>
              <a:tailEnd type="arrow" w="med" len="med"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  <p:txBody>
            <a:bodyPr/>
            <a:lstStyle/>
            <a:p>
              <a:endParaRPr lang="de-CH"/>
            </a:p>
          </p:txBody>
        </p:sp>
        <p:cxnSp>
          <p:nvCxnSpPr>
            <p:cNvPr id="42" name="AutoShape 11"/>
            <p:cNvCxnSpPr>
              <a:cxnSpLocks noChangeShapeType="1"/>
            </p:cNvCxnSpPr>
            <p:nvPr/>
          </p:nvCxnSpPr>
          <p:spPr bwMode="auto">
            <a:xfrm>
              <a:off x="1403350" y="2492375"/>
              <a:ext cx="215900" cy="2520950"/>
            </a:xfrm>
            <a:prstGeom prst="straightConnector1">
              <a:avLst/>
            </a:prstGeom>
            <a:noFill/>
            <a:ln w="50800">
              <a:solidFill>
                <a:srgbClr val="660066"/>
              </a:solidFill>
              <a:round/>
              <a:headEnd/>
              <a:tailEnd/>
            </a:ln>
          </p:spPr>
        </p:cxnSp>
        <p:cxnSp>
          <p:nvCxnSpPr>
            <p:cNvPr id="43" name="AutoShape 12"/>
            <p:cNvCxnSpPr>
              <a:cxnSpLocks noChangeShapeType="1"/>
            </p:cNvCxnSpPr>
            <p:nvPr/>
          </p:nvCxnSpPr>
          <p:spPr bwMode="auto">
            <a:xfrm>
              <a:off x="1619250" y="5013325"/>
              <a:ext cx="5040313" cy="0"/>
            </a:xfrm>
            <a:prstGeom prst="straightConnector1">
              <a:avLst/>
            </a:prstGeom>
            <a:noFill/>
            <a:ln w="50800">
              <a:solidFill>
                <a:srgbClr val="660066"/>
              </a:solidFill>
              <a:round/>
              <a:headEnd/>
              <a:tailEnd/>
            </a:ln>
          </p:spPr>
        </p:cxnSp>
        <p:cxnSp>
          <p:nvCxnSpPr>
            <p:cNvPr id="44" name="AutoShape 13"/>
            <p:cNvCxnSpPr>
              <a:cxnSpLocks noChangeShapeType="1"/>
            </p:cNvCxnSpPr>
            <p:nvPr/>
          </p:nvCxnSpPr>
          <p:spPr bwMode="auto">
            <a:xfrm flipV="1">
              <a:off x="6659563" y="2565400"/>
              <a:ext cx="1584325" cy="2447925"/>
            </a:xfrm>
            <a:prstGeom prst="straightConnector1">
              <a:avLst/>
            </a:prstGeom>
            <a:noFill/>
            <a:ln w="50800">
              <a:solidFill>
                <a:srgbClr val="660066"/>
              </a:solidFill>
              <a:round/>
              <a:headEnd/>
              <a:tailEnd type="arrow" w="med" len="med"/>
            </a:ln>
          </p:spPr>
        </p:cxnSp>
        <p:sp>
          <p:nvSpPr>
            <p:cNvPr id="45" name="Text Box 23"/>
            <p:cNvSpPr txBox="1">
              <a:spLocks noChangeArrowheads="1"/>
            </p:cNvSpPr>
            <p:nvPr/>
          </p:nvSpPr>
          <p:spPr bwMode="auto">
            <a:xfrm>
              <a:off x="7524750" y="1989138"/>
              <a:ext cx="1102914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de-CH" b="1" dirty="0">
                  <a:solidFill>
                    <a:srgbClr val="0070C0"/>
                  </a:solidFill>
                  <a:latin typeface="+mn-lt"/>
                </a:rPr>
                <a:t>NAPS</a:t>
              </a:r>
              <a:endParaRPr lang="de-DE" b="1" dirty="0">
                <a:solidFill>
                  <a:srgbClr val="0070C0"/>
                </a:solidFill>
                <a:latin typeface="+mn-lt"/>
              </a:endParaRPr>
            </a:p>
          </p:txBody>
        </p:sp>
        <p:sp>
          <p:nvSpPr>
            <p:cNvPr id="46" name="Text Box 22"/>
            <p:cNvSpPr txBox="1">
              <a:spLocks noChangeArrowheads="1"/>
            </p:cNvSpPr>
            <p:nvPr/>
          </p:nvSpPr>
          <p:spPr bwMode="auto">
            <a:xfrm>
              <a:off x="7380288" y="3789363"/>
              <a:ext cx="1895448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de-CH" b="1" smtClean="0">
                  <a:solidFill>
                    <a:srgbClr val="660066"/>
                  </a:solidFill>
                  <a:latin typeface="+mn-lt"/>
                </a:rPr>
                <a:t>Anaesthesie</a:t>
              </a:r>
              <a:endParaRPr lang="de-DE" b="1" dirty="0">
                <a:solidFill>
                  <a:srgbClr val="660066"/>
                </a:solidFill>
                <a:latin typeface="+mn-lt"/>
              </a:endParaRPr>
            </a:p>
          </p:txBody>
        </p:sp>
        <p:sp>
          <p:nvSpPr>
            <p:cNvPr id="47" name="Rectangle 17"/>
            <p:cNvSpPr>
              <a:spLocks noChangeArrowheads="1"/>
            </p:cNvSpPr>
            <p:nvPr/>
          </p:nvSpPr>
          <p:spPr bwMode="auto">
            <a:xfrm>
              <a:off x="1835150" y="2060575"/>
              <a:ext cx="5041900" cy="288925"/>
            </a:xfrm>
            <a:prstGeom prst="rect">
              <a:avLst/>
            </a:prstGeom>
            <a:solidFill>
              <a:schemeClr val="accent1"/>
            </a:solidFill>
            <a:ln>
              <a:headEnd/>
              <a:tailEnd/>
            </a:ln>
            <a:effectLst/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/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 algn="ctr"/>
              <a:r>
                <a:rPr lang="de-CH"/>
                <a:t>p.ex. colonoscopie</a:t>
              </a:r>
              <a:endParaRPr lang="de-CH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ChangeArrowheads="1"/>
          </p:cNvSpPr>
          <p:nvPr/>
        </p:nvSpPr>
        <p:spPr bwMode="auto">
          <a:xfrm>
            <a:off x="0" y="0"/>
            <a:ext cx="9144000" cy="981075"/>
          </a:xfrm>
          <a:prstGeom prst="rect">
            <a:avLst/>
          </a:prstGeom>
          <a:gradFill flip="none" rotWithShape="1">
            <a:gsLst>
              <a:gs pos="0">
                <a:schemeClr val="accent1">
                  <a:shade val="51000"/>
                  <a:satMod val="130000"/>
                </a:schemeClr>
              </a:gs>
              <a:gs pos="80000">
                <a:schemeClr val="accent1">
                  <a:shade val="93000"/>
                  <a:satMod val="130000"/>
                </a:schemeClr>
              </a:gs>
              <a:gs pos="100000">
                <a:schemeClr val="accent1">
                  <a:shade val="94000"/>
                  <a:satMod val="135000"/>
                </a:schemeClr>
              </a:gs>
            </a:gsLst>
            <a:lin ang="5400000" scaled="1"/>
            <a:tileRect/>
          </a:gradFill>
          <a:ln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de-CH" sz="2800" b="1" dirty="0" err="1" smtClean="0"/>
              <a:t>Continuum</a:t>
            </a:r>
            <a:r>
              <a:rPr lang="de-CH" sz="2800" b="1" dirty="0" smtClean="0"/>
              <a:t> de la </a:t>
            </a:r>
            <a:r>
              <a:rPr lang="de-CH" sz="2800" b="1" dirty="0" err="1" smtClean="0"/>
              <a:t>profondeur</a:t>
            </a:r>
            <a:r>
              <a:rPr lang="de-CH" sz="2800" b="1" dirty="0" smtClean="0"/>
              <a:t> de </a:t>
            </a:r>
            <a:r>
              <a:rPr lang="de-CH" sz="2800" b="1" dirty="0" err="1" smtClean="0"/>
              <a:t>sédation</a:t>
            </a:r>
            <a:endParaRPr lang="de-CH" sz="2800" b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3075" name="Rectangle 3"/>
          <p:cNvSpPr>
            <a:spLocks noChangeArrowheads="1"/>
          </p:cNvSpPr>
          <p:nvPr/>
        </p:nvSpPr>
        <p:spPr bwMode="auto">
          <a:xfrm>
            <a:off x="76200" y="204788"/>
            <a:ext cx="89916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 lang="en-US" sz="2800" b="1" dirty="0">
              <a:solidFill>
                <a:schemeClr val="bg1"/>
              </a:solidFill>
              <a:latin typeface="+mj-lt"/>
            </a:endParaRPr>
          </a:p>
        </p:txBody>
      </p:sp>
      <p:graphicFrame>
        <p:nvGraphicFramePr>
          <p:cNvPr id="5" name="Group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99739870"/>
              </p:ext>
            </p:extLst>
          </p:nvPr>
        </p:nvGraphicFramePr>
        <p:xfrm>
          <a:off x="86817" y="1268760"/>
          <a:ext cx="8980985" cy="5083958"/>
        </p:xfrm>
        <a:graphic>
          <a:graphicData uri="http://schemas.openxmlformats.org/drawingml/2006/table">
            <a:tbl>
              <a:tblPr/>
              <a:tblGrid>
                <a:gridCol w="1796544"/>
                <a:gridCol w="1796543"/>
                <a:gridCol w="1794811"/>
                <a:gridCol w="1796544"/>
                <a:gridCol w="1796543"/>
              </a:tblGrid>
              <a:tr h="90953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5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9788" marR="99788" marT="49895" marB="49895" horzOverflow="overflow">
                    <a:lnL cap="flat"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CH" sz="15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Sédation</a:t>
                      </a:r>
                      <a:r>
                        <a:rPr kumimoji="0" lang="de-CH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minimale (</a:t>
                      </a:r>
                      <a:r>
                        <a:rPr kumimoji="0" lang="de-CH" sz="15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anxiolyse</a:t>
                      </a:r>
                      <a:r>
                        <a:rPr kumimoji="0" lang="de-CH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)</a:t>
                      </a:r>
                      <a:endParaRPr kumimoji="0" lang="de-DE" sz="15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9788" marR="99788" marT="49895" marB="49895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CH" sz="15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Sédation</a:t>
                      </a:r>
                      <a:r>
                        <a:rPr kumimoji="0" lang="de-CH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CH" sz="15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modérée</a:t>
                      </a:r>
                      <a:r>
                        <a:rPr kumimoji="0" lang="de-CH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/ </a:t>
                      </a:r>
                      <a:r>
                        <a:rPr kumimoji="0" lang="de-CH" sz="15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analg</a:t>
                      </a:r>
                      <a:r>
                        <a:rPr kumimoji="0" lang="de-CH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.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CH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(</a:t>
                      </a:r>
                      <a:r>
                        <a:rPr kumimoji="0" lang="de-CH" sz="15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séd</a:t>
                      </a:r>
                      <a:r>
                        <a:rPr kumimoji="0" lang="de-CH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. </a:t>
                      </a:r>
                      <a:r>
                        <a:rPr kumimoji="0" lang="de-CH" sz="15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Consciente</a:t>
                      </a:r>
                      <a:r>
                        <a:rPr kumimoji="0" lang="de-CH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)</a:t>
                      </a:r>
                      <a:endParaRPr kumimoji="0" lang="de-DE" sz="15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9788" marR="99788" marT="49895" marB="49895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CH" sz="15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Sédation</a:t>
                      </a:r>
                      <a:r>
                        <a:rPr kumimoji="0" lang="de-CH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kumimoji="0" lang="de-CH" sz="15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profonde</a:t>
                      </a:r>
                      <a:r>
                        <a:rPr kumimoji="0" lang="de-CH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/ </a:t>
                      </a:r>
                      <a:r>
                        <a:rPr kumimoji="0" lang="de-CH" sz="15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analgésie</a:t>
                      </a:r>
                      <a:endParaRPr kumimoji="0" lang="de-DE" sz="15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9788" marR="99788" marT="49895" marB="49895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CH" sz="15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Anesthésie</a:t>
                      </a:r>
                      <a:r>
                        <a:rPr kumimoji="0" lang="de-CH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/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CH" sz="15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narcose</a:t>
                      </a:r>
                      <a:endParaRPr kumimoji="0" lang="de-DE" sz="15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9788" marR="99788" marT="49895" marB="49895" anchor="ctr" horzOverflow="overflow">
                    <a:lnL>
                      <a:noFill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847E"/>
                    </a:solidFill>
                  </a:tcPr>
                </a:tc>
              </a:tr>
              <a:tr h="131055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CH" sz="15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CH" sz="15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Réaction</a:t>
                      </a:r>
                      <a:endParaRPr kumimoji="0" lang="de-DE" sz="15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9788" marR="99788" marT="49895" marB="49895" horzOverflow="overflow">
                    <a:lnL cap="flat"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CH" sz="15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CH" sz="15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Réaction</a:t>
                      </a:r>
                      <a:r>
                        <a:rPr kumimoji="0" lang="de-CH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normale </a:t>
                      </a:r>
                      <a:br>
                        <a:rPr kumimoji="0" lang="de-CH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</a:br>
                      <a:r>
                        <a:rPr kumimoji="0" lang="de-CH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à </a:t>
                      </a:r>
                      <a:r>
                        <a:rPr kumimoji="0" lang="de-CH" sz="15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l’appel</a:t>
                      </a:r>
                      <a:endParaRPr kumimoji="0" lang="de-DE" sz="15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9788" marR="99788" marT="49895" marB="49895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CH" sz="15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CH" sz="15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Réaction</a:t>
                      </a:r>
                      <a:r>
                        <a:rPr kumimoji="0" lang="de-CH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kumimoji="0" lang="de-CH" sz="15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dirigée</a:t>
                      </a:r>
                      <a:r>
                        <a:rPr kumimoji="0" lang="de-CH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à la </a:t>
                      </a:r>
                      <a:r>
                        <a:rPr kumimoji="0" lang="de-CH" sz="15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stimulation</a:t>
                      </a:r>
                      <a:r>
                        <a:rPr kumimoji="0" lang="de-CH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verbale </a:t>
                      </a:r>
                      <a:r>
                        <a:rPr kumimoji="0" lang="de-CH" sz="15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ou</a:t>
                      </a:r>
                      <a:r>
                        <a:rPr kumimoji="0" lang="de-CH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kumimoji="0" lang="de-CH" sz="15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tactile</a:t>
                      </a:r>
                      <a:endParaRPr kumimoji="0" lang="de-DE" sz="15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9788" marR="99788" marT="49895" marB="49895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CH" sz="15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CH" sz="15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Réaction</a:t>
                      </a:r>
                      <a:r>
                        <a:rPr kumimoji="0" lang="de-CH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kumimoji="0" lang="de-CH" sz="15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dirigée</a:t>
                      </a:r>
                      <a:r>
                        <a:rPr kumimoji="0" lang="de-CH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à la </a:t>
                      </a:r>
                      <a:r>
                        <a:rPr kumimoji="0" lang="de-CH" sz="15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stimulation</a:t>
                      </a:r>
                      <a:r>
                        <a:rPr kumimoji="0" lang="de-CH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kumimoji="0" lang="de-CH" sz="15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répétée</a:t>
                      </a:r>
                      <a:r>
                        <a:rPr kumimoji="0" lang="de-CH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kumimoji="0" lang="de-CH" sz="15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ou</a:t>
                      </a:r>
                      <a:r>
                        <a:rPr kumimoji="0" lang="de-CH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kumimoji="0" lang="de-CH" sz="15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douloureuse</a:t>
                      </a:r>
                      <a:endParaRPr kumimoji="0" lang="de-DE" sz="15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9788" marR="99788" marT="49895" marB="49895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CH" sz="15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CH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Non </a:t>
                      </a:r>
                      <a:r>
                        <a:rPr kumimoji="0" lang="de-CH" sz="15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réveillable</a:t>
                      </a:r>
                      <a:r>
                        <a:rPr kumimoji="0" lang="de-CH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, </a:t>
                      </a:r>
                      <a:r>
                        <a:rPr kumimoji="0" lang="de-CH" sz="15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même</a:t>
                      </a:r>
                      <a:r>
                        <a:rPr kumimoji="0" lang="de-CH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à la </a:t>
                      </a:r>
                      <a:r>
                        <a:rPr kumimoji="0" lang="de-CH" sz="15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stimulation</a:t>
                      </a:r>
                      <a:r>
                        <a:rPr kumimoji="0" lang="de-CH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kumimoji="0" lang="de-CH" sz="15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douloureuse</a:t>
                      </a:r>
                      <a:endParaRPr kumimoji="0" lang="de-DE" sz="15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9788" marR="99788" marT="49895" marB="49895" horzOverflow="overflow">
                    <a:lnL>
                      <a:noFill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847E"/>
                    </a:solidFill>
                  </a:tcPr>
                </a:tc>
              </a:tr>
              <a:tr h="107771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CH" sz="15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CH" sz="15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Voies</a:t>
                      </a:r>
                      <a:r>
                        <a:rPr kumimoji="0" lang="de-CH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kumimoji="0" lang="de-CH" sz="15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respiratoires</a:t>
                      </a:r>
                      <a:endParaRPr kumimoji="0" lang="de-DE" sz="15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9788" marR="99788" marT="49895" marB="49895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CH" sz="15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CH" sz="15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Pas</a:t>
                      </a:r>
                      <a:r>
                        <a:rPr kumimoji="0" lang="de-CH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kumimoji="0" lang="de-CH" sz="15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d’influence</a:t>
                      </a:r>
                      <a:endParaRPr kumimoji="0" lang="de-DE" sz="15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9788" marR="99788" marT="49895" marB="4989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CH" sz="15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CH" sz="15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Pas</a:t>
                      </a:r>
                      <a:r>
                        <a:rPr kumimoji="0" lang="de-CH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kumimoji="0" lang="de-CH" sz="15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d’intervention</a:t>
                      </a:r>
                      <a:r>
                        <a:rPr kumimoji="0" lang="de-CH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kumimoji="0" lang="de-CH" sz="15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nécessaire</a:t>
                      </a:r>
                      <a:endParaRPr kumimoji="0" lang="de-DE" sz="15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9788" marR="99788" marT="49895" marB="4989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CH" sz="15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CH" sz="15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Une</a:t>
                      </a:r>
                      <a:r>
                        <a:rPr kumimoji="0" lang="de-CH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kumimoji="0" lang="de-CH" sz="15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intervention</a:t>
                      </a:r>
                      <a:r>
                        <a:rPr kumimoji="0" lang="de-CH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kumimoji="0" lang="de-CH" sz="15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peut</a:t>
                      </a:r>
                      <a:r>
                        <a:rPr kumimoji="0" lang="de-CH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kumimoji="0" lang="de-CH" sz="15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s’avérer</a:t>
                      </a:r>
                      <a:r>
                        <a:rPr kumimoji="0" lang="de-CH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kumimoji="0" lang="de-CH" sz="15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nécessaire</a:t>
                      </a:r>
                      <a:endParaRPr kumimoji="0" lang="de-DE" sz="15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9788" marR="99788" marT="49895" marB="4989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CH" sz="15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CH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Intervention </a:t>
                      </a:r>
                      <a:r>
                        <a:rPr kumimoji="0" lang="de-CH" sz="15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souvent</a:t>
                      </a:r>
                      <a:r>
                        <a:rPr kumimoji="0" lang="de-CH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kumimoji="0" lang="de-CH" sz="15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nécessaire</a:t>
                      </a:r>
                      <a:endParaRPr kumimoji="0" lang="de-DE" sz="15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9788" marR="99788" marT="49895" marB="49895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847E"/>
                    </a:solidFill>
                  </a:tcPr>
                </a:tc>
              </a:tr>
              <a:tr h="87661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CH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Respiration </a:t>
                      </a:r>
                      <a:r>
                        <a:rPr kumimoji="0" lang="de-CH" sz="15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spontanée</a:t>
                      </a:r>
                      <a:endParaRPr kumimoji="0" lang="de-DE" sz="15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9788" marR="99788" marT="49895" marB="49895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CH" sz="15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Pas</a:t>
                      </a:r>
                      <a:r>
                        <a:rPr kumimoji="0" lang="de-CH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kumimoji="0" lang="de-CH" sz="15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d’influence</a:t>
                      </a:r>
                      <a:endParaRPr kumimoji="0" lang="de-DE" sz="15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9788" marR="99788" marT="49895" marB="4989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CH" sz="15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adéquate</a:t>
                      </a:r>
                      <a:endParaRPr kumimoji="0" lang="de-DE" sz="15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9788" marR="99788" marT="49895" marB="4989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CH" sz="15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Peut</a:t>
                      </a:r>
                      <a:r>
                        <a:rPr kumimoji="0" lang="de-CH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kumimoji="0" lang="de-CH" sz="15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être</a:t>
                      </a:r>
                      <a:r>
                        <a:rPr kumimoji="0" lang="de-CH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kumimoji="0" lang="de-CH" sz="15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inadéquate</a:t>
                      </a:r>
                      <a:endParaRPr kumimoji="0" lang="de-DE" sz="15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9788" marR="99788" marT="49895" marB="4989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CH" sz="15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Fréquemment</a:t>
                      </a:r>
                      <a:r>
                        <a:rPr kumimoji="0" lang="de-CH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kumimoji="0" lang="de-CH" sz="15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insuffisante</a:t>
                      </a:r>
                      <a:endParaRPr kumimoji="0" lang="de-DE" sz="15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9788" marR="99788" marT="49895" marB="49895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847E"/>
                    </a:solidFill>
                  </a:tcPr>
                </a:tc>
              </a:tr>
              <a:tr h="90953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CH" sz="15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Fonction</a:t>
                      </a:r>
                      <a:r>
                        <a:rPr kumimoji="0" lang="de-CH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kumimoji="0" lang="de-CH" sz="15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cardiovasculaire</a:t>
                      </a:r>
                      <a:endParaRPr kumimoji="0" lang="de-DE" sz="15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9788" marR="99788" marT="49895" marB="49895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CH" sz="15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Pas</a:t>
                      </a:r>
                      <a:r>
                        <a:rPr kumimoji="0" lang="de-CH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kumimoji="0" lang="de-CH" sz="15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d’influence</a:t>
                      </a:r>
                      <a:endParaRPr kumimoji="0" lang="de-DE" sz="15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9788" marR="99788" marT="49895" marB="4989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CH" sz="15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Habituellement</a:t>
                      </a:r>
                      <a:r>
                        <a:rPr kumimoji="0" lang="de-CH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kumimoji="0" lang="de-CH" sz="15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maintenue</a:t>
                      </a:r>
                      <a:endParaRPr kumimoji="0" lang="de-DE" sz="15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9788" marR="99788" marT="49895" marB="4989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CH" sz="15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Habituellment</a:t>
                      </a:r>
                      <a:r>
                        <a:rPr kumimoji="0" lang="de-CH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kumimoji="0" lang="de-CH" sz="15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maintenue</a:t>
                      </a:r>
                      <a:endParaRPr kumimoji="0" lang="de-DE" sz="15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9788" marR="99788" marT="49895" marB="4989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CH" sz="15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Peut</a:t>
                      </a:r>
                      <a:r>
                        <a:rPr kumimoji="0" lang="de-CH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kumimoji="0" lang="de-CH" sz="15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être</a:t>
                      </a:r>
                      <a:r>
                        <a:rPr kumimoji="0" lang="de-CH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kumimoji="0" lang="de-CH" sz="15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altérée</a:t>
                      </a:r>
                      <a:endParaRPr kumimoji="0" lang="de-DE" sz="15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9788" marR="99788" marT="49895" marB="49895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847E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ChangeArrowheads="1"/>
          </p:cNvSpPr>
          <p:nvPr/>
        </p:nvSpPr>
        <p:spPr bwMode="auto">
          <a:xfrm>
            <a:off x="0" y="0"/>
            <a:ext cx="9144000" cy="981075"/>
          </a:xfrm>
          <a:prstGeom prst="rect">
            <a:avLst/>
          </a:prstGeom>
          <a:gradFill flip="none" rotWithShape="1">
            <a:gsLst>
              <a:gs pos="0">
                <a:schemeClr val="accent1">
                  <a:shade val="51000"/>
                  <a:satMod val="130000"/>
                </a:schemeClr>
              </a:gs>
              <a:gs pos="80000">
                <a:schemeClr val="accent1">
                  <a:shade val="93000"/>
                  <a:satMod val="130000"/>
                </a:schemeClr>
              </a:gs>
              <a:gs pos="100000">
                <a:schemeClr val="accent1">
                  <a:shade val="94000"/>
                  <a:satMod val="135000"/>
                </a:schemeClr>
              </a:gs>
            </a:gsLst>
            <a:lin ang="5400000" scaled="1"/>
            <a:tileRect/>
          </a:gradFill>
          <a:ln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de-CH" sz="2800" b="1" dirty="0" smtClean="0"/>
              <a:t>Il y a «</a:t>
            </a:r>
            <a:r>
              <a:rPr lang="de-CH" sz="2800" b="1" dirty="0" err="1" smtClean="0"/>
              <a:t>sédation</a:t>
            </a:r>
            <a:r>
              <a:rPr lang="de-CH" sz="2800" b="1" dirty="0" smtClean="0"/>
              <a:t>» et </a:t>
            </a:r>
            <a:r>
              <a:rPr lang="de-CH" sz="2800" b="1" dirty="0" err="1" smtClean="0"/>
              <a:t>sédation</a:t>
            </a:r>
            <a:endParaRPr lang="de-CH" sz="2800" b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3075" name="Rectangle 3"/>
          <p:cNvSpPr>
            <a:spLocks noChangeArrowheads="1"/>
          </p:cNvSpPr>
          <p:nvPr/>
        </p:nvSpPr>
        <p:spPr bwMode="auto">
          <a:xfrm>
            <a:off x="76200" y="204788"/>
            <a:ext cx="89916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 lang="en-US" sz="2800" b="1" dirty="0">
              <a:solidFill>
                <a:schemeClr val="bg1"/>
              </a:solidFill>
              <a:latin typeface="+mj-lt"/>
            </a:endParaRPr>
          </a:p>
        </p:txBody>
      </p:sp>
      <p:graphicFrame>
        <p:nvGraphicFramePr>
          <p:cNvPr id="6" name="Tabel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17226840"/>
              </p:ext>
            </p:extLst>
          </p:nvPr>
        </p:nvGraphicFramePr>
        <p:xfrm>
          <a:off x="631913" y="2348880"/>
          <a:ext cx="7880175" cy="2535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26725"/>
                <a:gridCol w="2626725"/>
                <a:gridCol w="2626725"/>
              </a:tblGrid>
              <a:tr h="1267200">
                <a:tc>
                  <a:txBody>
                    <a:bodyPr/>
                    <a:lstStyle/>
                    <a:p>
                      <a:pPr algn="ctr"/>
                      <a:r>
                        <a:rPr lang="de-CH" sz="2400" b="0" dirty="0" err="1" smtClean="0">
                          <a:solidFill>
                            <a:schemeClr val="tx1"/>
                          </a:solidFill>
                        </a:rPr>
                        <a:t>Midazolam</a:t>
                      </a:r>
                      <a:endParaRPr lang="de-CH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CH" sz="5400" b="1" dirty="0" smtClean="0">
                          <a:solidFill>
                            <a:schemeClr val="tx1"/>
                          </a:solidFill>
                        </a:rPr>
                        <a:t>≠</a:t>
                      </a:r>
                      <a:endParaRPr lang="de-CH" sz="54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CH" sz="2400" b="0" dirty="0" err="1" smtClean="0">
                          <a:solidFill>
                            <a:schemeClr val="tx1"/>
                          </a:solidFill>
                        </a:rPr>
                        <a:t>Sédation</a:t>
                      </a:r>
                      <a:r>
                        <a:rPr lang="de-CH" sz="2400" b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de-CH" sz="2400" b="0" dirty="0" err="1" smtClean="0">
                          <a:solidFill>
                            <a:schemeClr val="tx1"/>
                          </a:solidFill>
                        </a:rPr>
                        <a:t>modérée</a:t>
                      </a:r>
                      <a:endParaRPr lang="de-CH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noFill/>
                  </a:tcPr>
                </a:tc>
              </a:tr>
              <a:tr h="1267920">
                <a:tc>
                  <a:txBody>
                    <a:bodyPr/>
                    <a:lstStyle/>
                    <a:p>
                      <a:pPr algn="ctr"/>
                      <a:r>
                        <a:rPr lang="de-CH" sz="2400" b="0" dirty="0" smtClean="0">
                          <a:solidFill>
                            <a:schemeClr val="tx1"/>
                          </a:solidFill>
                        </a:rPr>
                        <a:t>Propofol</a:t>
                      </a:r>
                      <a:endParaRPr lang="de-CH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CH" sz="5400" b="1" dirty="0" smtClean="0">
                          <a:solidFill>
                            <a:schemeClr val="tx1"/>
                          </a:solidFill>
                        </a:rPr>
                        <a:t>≠</a:t>
                      </a:r>
                      <a:endParaRPr lang="de-CH" sz="54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CH" sz="2400" b="0" dirty="0" err="1" smtClean="0">
                          <a:solidFill>
                            <a:schemeClr val="tx1"/>
                          </a:solidFill>
                        </a:rPr>
                        <a:t>Sédation</a:t>
                      </a:r>
                      <a:r>
                        <a:rPr lang="de-CH" sz="2400" b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de-CH" sz="2400" b="0" dirty="0" err="1" smtClean="0">
                          <a:solidFill>
                            <a:schemeClr val="tx1"/>
                          </a:solidFill>
                        </a:rPr>
                        <a:t>profonde</a:t>
                      </a:r>
                      <a:endParaRPr lang="de-CH" sz="2400" b="0" baseline="0" dirty="0" smtClean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ChangeArrowheads="1"/>
          </p:cNvSpPr>
          <p:nvPr/>
        </p:nvSpPr>
        <p:spPr bwMode="auto">
          <a:xfrm>
            <a:off x="0" y="0"/>
            <a:ext cx="9144000" cy="981075"/>
          </a:xfrm>
          <a:prstGeom prst="rect">
            <a:avLst/>
          </a:prstGeom>
          <a:gradFill flip="none" rotWithShape="1">
            <a:gsLst>
              <a:gs pos="0">
                <a:schemeClr val="accent1">
                  <a:shade val="51000"/>
                  <a:satMod val="130000"/>
                </a:schemeClr>
              </a:gs>
              <a:gs pos="80000">
                <a:schemeClr val="accent1">
                  <a:shade val="93000"/>
                  <a:satMod val="130000"/>
                </a:schemeClr>
              </a:gs>
              <a:gs pos="100000">
                <a:schemeClr val="accent1">
                  <a:shade val="94000"/>
                  <a:satMod val="135000"/>
                </a:schemeClr>
              </a:gs>
            </a:gsLst>
            <a:lin ang="5400000" scaled="1"/>
            <a:tileRect/>
          </a:gradFill>
          <a:ln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de-CH" sz="2800" b="1" dirty="0" err="1" smtClean="0"/>
              <a:t>Leçon</a:t>
            </a:r>
            <a:r>
              <a:rPr lang="de-CH" sz="2800" b="1" dirty="0" smtClean="0"/>
              <a:t> </a:t>
            </a:r>
            <a:r>
              <a:rPr lang="de-CH" sz="2800" b="1" dirty="0" err="1" smtClean="0"/>
              <a:t>no</a:t>
            </a:r>
            <a:r>
              <a:rPr lang="de-CH" sz="2800" b="1" dirty="0" smtClean="0"/>
              <a:t> 5: </a:t>
            </a:r>
            <a:r>
              <a:rPr lang="de-CH" sz="2800" b="1" dirty="0" err="1" smtClean="0"/>
              <a:t>Dosage</a:t>
            </a:r>
            <a:endParaRPr lang="de-CH" sz="2800" b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3075" name="Rectangle 3"/>
          <p:cNvSpPr>
            <a:spLocks noChangeArrowheads="1"/>
          </p:cNvSpPr>
          <p:nvPr/>
        </p:nvSpPr>
        <p:spPr bwMode="auto">
          <a:xfrm>
            <a:off x="76200" y="204788"/>
            <a:ext cx="89916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 lang="en-US" sz="2800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0" name="Rectangle 3"/>
          <p:cNvSpPr txBox="1">
            <a:spLocks noChangeArrowheads="1"/>
          </p:cNvSpPr>
          <p:nvPr/>
        </p:nvSpPr>
        <p:spPr>
          <a:xfrm>
            <a:off x="251520" y="1268760"/>
            <a:ext cx="8229600" cy="4525963"/>
          </a:xfrm>
          <a:prstGeom prst="rect">
            <a:avLst/>
          </a:prstGeom>
        </p:spPr>
        <p:txBody>
          <a:bodyPr/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de-CH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Colonoscopie</a:t>
            </a:r>
            <a:r>
              <a:rPr kumimoji="0" lang="de-CH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: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de-CH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1985		</a:t>
            </a:r>
            <a:r>
              <a:rPr kumimoji="0" lang="de-CH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mean</a:t>
            </a:r>
            <a:r>
              <a:rPr kumimoji="0" lang="de-CH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		300 mg 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de-CH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2007		</a:t>
            </a:r>
            <a:r>
              <a:rPr kumimoji="0" lang="de-CH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mean</a:t>
            </a:r>
            <a:r>
              <a:rPr kumimoji="0" lang="de-CH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	127 mg</a:t>
            </a: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de-CH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de-CH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Gastroscopie</a:t>
            </a:r>
            <a:r>
              <a:rPr kumimoji="0" lang="de-CH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: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de-CH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1988		</a:t>
            </a:r>
            <a:r>
              <a:rPr kumimoji="0" lang="de-CH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mean</a:t>
            </a:r>
            <a:r>
              <a:rPr kumimoji="0" lang="de-CH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	130 mg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de-CH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2007		</a:t>
            </a:r>
            <a:r>
              <a:rPr kumimoji="0" lang="de-CH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mean</a:t>
            </a:r>
            <a:r>
              <a:rPr kumimoji="0" lang="de-CH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	104 mg</a:t>
            </a:r>
            <a:endParaRPr kumimoji="0" lang="de-DE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1" name="Textfeld 10"/>
          <p:cNvSpPr txBox="1"/>
          <p:nvPr/>
        </p:nvSpPr>
        <p:spPr>
          <a:xfrm>
            <a:off x="647564" y="5085184"/>
            <a:ext cx="784887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CH" b="1" dirty="0" err="1" smtClean="0">
                <a:latin typeface="+mn-lt"/>
              </a:rPr>
              <a:t>Autant</a:t>
            </a:r>
            <a:r>
              <a:rPr lang="de-CH" b="1" dirty="0" smtClean="0">
                <a:latin typeface="+mn-lt"/>
              </a:rPr>
              <a:t> </a:t>
            </a:r>
            <a:r>
              <a:rPr lang="de-CH" b="1" dirty="0" err="1" smtClean="0">
                <a:latin typeface="+mn-lt"/>
              </a:rPr>
              <a:t>que</a:t>
            </a:r>
            <a:r>
              <a:rPr lang="de-CH" b="1" dirty="0" smtClean="0">
                <a:latin typeface="+mn-lt"/>
              </a:rPr>
              <a:t> </a:t>
            </a:r>
            <a:r>
              <a:rPr lang="de-CH" b="1" dirty="0" err="1" smtClean="0">
                <a:latin typeface="+mn-lt"/>
              </a:rPr>
              <a:t>nécessaire</a:t>
            </a:r>
            <a:r>
              <a:rPr lang="de-CH" b="1" dirty="0" smtClean="0">
                <a:latin typeface="+mn-lt"/>
              </a:rPr>
              <a:t>, </a:t>
            </a:r>
            <a:r>
              <a:rPr lang="de-CH" b="1" dirty="0" err="1" smtClean="0">
                <a:latin typeface="+mn-lt"/>
              </a:rPr>
              <a:t>mais</a:t>
            </a:r>
            <a:r>
              <a:rPr lang="de-CH" b="1" dirty="0" smtClean="0">
                <a:latin typeface="+mn-lt"/>
              </a:rPr>
              <a:t> </a:t>
            </a:r>
            <a:r>
              <a:rPr lang="de-CH" b="1" dirty="0" err="1" smtClean="0">
                <a:latin typeface="+mn-lt"/>
              </a:rPr>
              <a:t>pas</a:t>
            </a:r>
            <a:r>
              <a:rPr lang="de-CH" b="1" dirty="0" smtClean="0">
                <a:latin typeface="+mn-lt"/>
              </a:rPr>
              <a:t> plus</a:t>
            </a:r>
          </a:p>
          <a:p>
            <a:pPr algn="ctr"/>
            <a:endParaRPr lang="de-CH" b="1" dirty="0" smtClean="0">
              <a:latin typeface="+mn-lt"/>
            </a:endParaRPr>
          </a:p>
          <a:p>
            <a:pPr algn="ctr"/>
            <a:r>
              <a:rPr lang="de-CH" b="1" dirty="0" smtClean="0">
                <a:latin typeface="+mn-lt"/>
              </a:rPr>
              <a:t>Le plus </a:t>
            </a:r>
            <a:r>
              <a:rPr lang="de-CH" b="1" dirty="0" err="1" smtClean="0">
                <a:latin typeface="+mn-lt"/>
              </a:rPr>
              <a:t>souvent</a:t>
            </a:r>
            <a:r>
              <a:rPr lang="de-CH" b="1" dirty="0" smtClean="0">
                <a:latin typeface="+mn-lt"/>
              </a:rPr>
              <a:t> </a:t>
            </a:r>
            <a:r>
              <a:rPr lang="de-CH" b="1" dirty="0" err="1" smtClean="0">
                <a:latin typeface="+mn-lt"/>
              </a:rPr>
              <a:t>moins</a:t>
            </a:r>
            <a:r>
              <a:rPr lang="de-CH" b="1" dirty="0" smtClean="0">
                <a:latin typeface="+mn-lt"/>
              </a:rPr>
              <a:t> </a:t>
            </a:r>
            <a:r>
              <a:rPr lang="de-CH" b="1" dirty="0" err="1" smtClean="0">
                <a:latin typeface="+mn-lt"/>
              </a:rPr>
              <a:t>que</a:t>
            </a:r>
            <a:r>
              <a:rPr lang="de-CH" b="1" dirty="0" smtClean="0">
                <a:latin typeface="+mn-lt"/>
              </a:rPr>
              <a:t> </a:t>
            </a:r>
            <a:r>
              <a:rPr lang="de-CH" b="1" dirty="0" err="1" smtClean="0">
                <a:latin typeface="+mn-lt"/>
              </a:rPr>
              <a:t>l’anesthésiste</a:t>
            </a:r>
            <a:r>
              <a:rPr lang="de-CH" b="1" dirty="0" smtClean="0">
                <a:latin typeface="+mn-lt"/>
              </a:rPr>
              <a:t> </a:t>
            </a:r>
            <a:r>
              <a:rPr lang="de-CH" b="1" dirty="0" err="1" smtClean="0">
                <a:latin typeface="+mn-lt"/>
              </a:rPr>
              <a:t>pense</a:t>
            </a:r>
            <a:endParaRPr lang="de-CH" b="1" dirty="0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ChangeArrowheads="1"/>
          </p:cNvSpPr>
          <p:nvPr/>
        </p:nvSpPr>
        <p:spPr bwMode="auto">
          <a:xfrm>
            <a:off x="0" y="0"/>
            <a:ext cx="9144000" cy="981075"/>
          </a:xfrm>
          <a:prstGeom prst="rect">
            <a:avLst/>
          </a:prstGeom>
          <a:gradFill flip="none" rotWithShape="1">
            <a:gsLst>
              <a:gs pos="0">
                <a:schemeClr val="accent1">
                  <a:shade val="51000"/>
                  <a:satMod val="130000"/>
                </a:schemeClr>
              </a:gs>
              <a:gs pos="80000">
                <a:schemeClr val="accent1">
                  <a:shade val="93000"/>
                  <a:satMod val="130000"/>
                </a:schemeClr>
              </a:gs>
              <a:gs pos="100000">
                <a:schemeClr val="accent1">
                  <a:shade val="94000"/>
                  <a:satMod val="135000"/>
                </a:schemeClr>
              </a:gs>
            </a:gsLst>
            <a:lin ang="5400000" scaled="1"/>
            <a:tileRect/>
          </a:gradFill>
          <a:ln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de-CH" sz="2800" b="1" dirty="0" err="1" smtClean="0"/>
              <a:t>Leçon</a:t>
            </a:r>
            <a:r>
              <a:rPr lang="de-CH" sz="2800" b="1" dirty="0" smtClean="0"/>
              <a:t> </a:t>
            </a:r>
            <a:r>
              <a:rPr lang="de-CH" sz="2800" b="1" dirty="0" err="1" smtClean="0"/>
              <a:t>no</a:t>
            </a:r>
            <a:r>
              <a:rPr lang="de-CH" sz="2800" b="1" dirty="0" smtClean="0"/>
              <a:t> 6: Administration de </a:t>
            </a:r>
            <a:r>
              <a:rPr lang="de-CH" sz="2800" b="1" dirty="0" err="1" smtClean="0"/>
              <a:t>médicaments</a:t>
            </a:r>
            <a:endParaRPr lang="de-CH" sz="2800" b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3075" name="Rectangle 3"/>
          <p:cNvSpPr>
            <a:spLocks noChangeArrowheads="1"/>
          </p:cNvSpPr>
          <p:nvPr/>
        </p:nvSpPr>
        <p:spPr bwMode="auto">
          <a:xfrm>
            <a:off x="76200" y="204788"/>
            <a:ext cx="89916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 lang="en-US" sz="2800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1" name="Textfeld 10"/>
          <p:cNvSpPr txBox="1"/>
          <p:nvPr/>
        </p:nvSpPr>
        <p:spPr>
          <a:xfrm>
            <a:off x="647564" y="4581128"/>
            <a:ext cx="7848872" cy="22344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ct val="20000"/>
              </a:spcBef>
            </a:pPr>
            <a:r>
              <a:rPr lang="en-AU" b="1" dirty="0" smtClean="0">
                <a:latin typeface="+mn-lt"/>
              </a:rPr>
              <a:t>Titration </a:t>
            </a:r>
            <a:r>
              <a:rPr lang="en-AU" b="1" dirty="0" err="1" smtClean="0">
                <a:latin typeface="+mn-lt"/>
              </a:rPr>
              <a:t>douce</a:t>
            </a:r>
            <a:r>
              <a:rPr lang="en-AU" b="1" dirty="0" smtClean="0">
                <a:latin typeface="+mn-lt"/>
              </a:rPr>
              <a:t>:</a:t>
            </a:r>
          </a:p>
          <a:p>
            <a:pPr algn="ctr">
              <a:spcBef>
                <a:spcPct val="20000"/>
              </a:spcBef>
            </a:pPr>
            <a:r>
              <a:rPr lang="en-AU" b="1" dirty="0" smtClean="0">
                <a:latin typeface="+mn-lt"/>
              </a:rPr>
              <a:t>Plutôt attendre une minute de plus, pour être sûr</a:t>
            </a:r>
          </a:p>
          <a:p>
            <a:pPr algn="ctr">
              <a:spcBef>
                <a:spcPct val="20000"/>
              </a:spcBef>
            </a:pPr>
            <a:endParaRPr lang="en-AU" b="1" dirty="0" smtClean="0">
              <a:latin typeface="+mn-lt"/>
            </a:endParaRPr>
          </a:p>
          <a:p>
            <a:pPr algn="ctr">
              <a:spcBef>
                <a:spcPct val="20000"/>
              </a:spcBef>
            </a:pPr>
            <a:r>
              <a:rPr lang="en-AU" b="1" dirty="0">
                <a:latin typeface="+mn-lt"/>
              </a:rPr>
              <a:t>A</a:t>
            </a:r>
            <a:r>
              <a:rPr lang="en-AU" b="1" dirty="0" smtClean="0">
                <a:latin typeface="+mn-lt"/>
              </a:rPr>
              <a:t>ppliquer </a:t>
            </a:r>
          </a:p>
          <a:p>
            <a:pPr algn="ctr">
              <a:spcBef>
                <a:spcPct val="20000"/>
              </a:spcBef>
            </a:pPr>
            <a:r>
              <a:rPr lang="en-AU" b="1" dirty="0" smtClean="0">
                <a:latin typeface="+mn-lt"/>
              </a:rPr>
              <a:t>la “règle des 20”</a:t>
            </a:r>
            <a:endParaRPr lang="de-DE" b="1" dirty="0">
              <a:latin typeface="+mn-lt"/>
            </a:endParaRP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251520" y="1268760"/>
            <a:ext cx="8424936" cy="4525963"/>
          </a:xfrm>
          <a:prstGeom prst="rect">
            <a:avLst/>
          </a:prstGeom>
        </p:spPr>
        <p:txBody>
          <a:bodyPr/>
          <a:lstStyle/>
          <a:p>
            <a:pPr marL="342900" indent="-342900" eaLnBrk="1" hangingPunct="1">
              <a:buFont typeface="Arial" panose="020B0604020202020204" pitchFamily="34" charset="0"/>
              <a:buChar char="•"/>
            </a:pPr>
            <a:r>
              <a:rPr lang="fr-CH" altLang="de-DE" dirty="0">
                <a:latin typeface="Corbel" panose="020B0503020204020204" pitchFamily="34" charset="0"/>
              </a:rPr>
              <a:t>La diminution de la  saturation survient le plus souvent lors de dosage trop haut ou d’injection </a:t>
            </a:r>
            <a:r>
              <a:rPr lang="fr-CH" altLang="de-DE">
                <a:latin typeface="Corbel" panose="020B0503020204020204" pitchFamily="34" charset="0"/>
              </a:rPr>
              <a:t>ultérieure </a:t>
            </a:r>
            <a:r>
              <a:rPr lang="fr-CH" altLang="de-DE" smtClean="0">
                <a:latin typeface="Corbel" panose="020B0503020204020204" pitchFamily="34" charset="0"/>
              </a:rPr>
              <a:t>précipitée</a:t>
            </a:r>
            <a:endParaRPr lang="fr-CH" altLang="de-DE" dirty="0">
              <a:latin typeface="Corbel" panose="020B0503020204020204" pitchFamily="34" charset="0"/>
            </a:endParaRPr>
          </a:p>
          <a:p>
            <a:pPr marL="342900" indent="-342900" eaLnBrk="1" hangingPunct="1">
              <a:buFont typeface="Arial" panose="020B0604020202020204" pitchFamily="34" charset="0"/>
              <a:buChar char="•"/>
            </a:pPr>
            <a:r>
              <a:rPr lang="fr-CH" altLang="de-DE" dirty="0">
                <a:latin typeface="Corbel" panose="020B0503020204020204" pitchFamily="34" charset="0"/>
              </a:rPr>
              <a:t>Titration douce: moins de problèmes </a:t>
            </a:r>
          </a:p>
          <a:p>
            <a:pPr marL="342900" marR="0" lvl="0" indent="-342900" algn="l" defTabSz="914400" rtl="0" eaLnBrk="1" fontAlgn="auto" latinLnBrk="0" hangingPunct="1"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en-US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Combinaison</a:t>
            </a:r>
            <a:r>
              <a:rPr kumimoji="0" lang="en-US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de </a:t>
            </a:r>
            <a:r>
              <a:rPr kumimoji="0" lang="en-US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médicaments</a:t>
            </a:r>
            <a:endParaRPr kumimoji="0" lang="en-US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742950" marR="0" lvl="1" indent="-285750" algn="l" defTabSz="914400" rtl="0" eaLnBrk="1" fontAlgn="auto" latinLnBrk="0" hangingPunct="1"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US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Tenir</a:t>
            </a:r>
            <a:r>
              <a:rPr kumimoji="0" lang="en-US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compte</a:t>
            </a:r>
            <a:r>
              <a:rPr kumimoji="0" lang="en-US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de la </a:t>
            </a:r>
            <a:r>
              <a:rPr kumimoji="0" lang="en-US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pharmacocinétique</a:t>
            </a:r>
            <a:r>
              <a:rPr kumimoji="0" lang="en-US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!</a:t>
            </a:r>
          </a:p>
          <a:p>
            <a:pPr marL="742950" marR="0" lvl="1" indent="-285750" algn="l" defTabSz="914400" rtl="0" eaLnBrk="1" fontAlgn="auto" latinLnBrk="0" hangingPunct="1"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US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Analgésique</a:t>
            </a:r>
            <a:r>
              <a:rPr kumimoji="0" lang="en-US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administer au </a:t>
            </a:r>
            <a:r>
              <a:rPr kumimoji="0" lang="en-US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préalable</a:t>
            </a:r>
            <a:r>
              <a:rPr kumimoji="0" lang="en-US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et non </a:t>
            </a:r>
            <a:r>
              <a:rPr kumimoji="0" lang="en-US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ultérieurement</a:t>
            </a:r>
            <a:r>
              <a:rPr kumimoji="0" lang="en-US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ChangeArrowheads="1"/>
          </p:cNvSpPr>
          <p:nvPr/>
        </p:nvSpPr>
        <p:spPr bwMode="auto">
          <a:xfrm>
            <a:off x="0" y="0"/>
            <a:ext cx="9144000" cy="981075"/>
          </a:xfrm>
          <a:prstGeom prst="rect">
            <a:avLst/>
          </a:prstGeom>
          <a:gradFill flip="none" rotWithShape="1">
            <a:gsLst>
              <a:gs pos="0">
                <a:schemeClr val="accent1">
                  <a:shade val="51000"/>
                  <a:satMod val="130000"/>
                </a:schemeClr>
              </a:gs>
              <a:gs pos="80000">
                <a:schemeClr val="accent1">
                  <a:shade val="93000"/>
                  <a:satMod val="130000"/>
                </a:schemeClr>
              </a:gs>
              <a:gs pos="100000">
                <a:schemeClr val="accent1">
                  <a:shade val="94000"/>
                  <a:satMod val="135000"/>
                </a:schemeClr>
              </a:gs>
            </a:gsLst>
            <a:lin ang="5400000" scaled="1"/>
            <a:tileRect/>
          </a:gradFill>
          <a:ln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endParaRPr lang="de-CH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3075" name="Rectangle 3"/>
          <p:cNvSpPr>
            <a:spLocks noChangeArrowheads="1"/>
          </p:cNvSpPr>
          <p:nvPr/>
        </p:nvSpPr>
        <p:spPr bwMode="auto">
          <a:xfrm>
            <a:off x="76200" y="204788"/>
            <a:ext cx="89916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r>
              <a:rPr lang="en-US" sz="2800" b="1" dirty="0" err="1" smtClean="0">
                <a:solidFill>
                  <a:schemeClr val="bg1"/>
                </a:solidFill>
                <a:latin typeface="+mj-lt"/>
              </a:rPr>
              <a:t>Sédation</a:t>
            </a:r>
            <a:r>
              <a:rPr lang="en-US" sz="2800" b="1" dirty="0" smtClean="0">
                <a:solidFill>
                  <a:schemeClr val="bg1"/>
                </a:solidFill>
                <a:latin typeface="+mj-lt"/>
              </a:rPr>
              <a:t> par </a:t>
            </a:r>
            <a:r>
              <a:rPr lang="en-US" sz="2800" b="1" dirty="0" err="1" smtClean="0">
                <a:solidFill>
                  <a:schemeClr val="bg1"/>
                </a:solidFill>
                <a:latin typeface="+mj-lt"/>
              </a:rPr>
              <a:t>propofol</a:t>
            </a:r>
            <a:r>
              <a:rPr lang="en-US" sz="2800" b="1" dirty="0" smtClean="0">
                <a:solidFill>
                  <a:schemeClr val="bg1"/>
                </a:solidFill>
                <a:latin typeface="+mj-lt"/>
              </a:rPr>
              <a:t> en </a:t>
            </a:r>
            <a:r>
              <a:rPr lang="en-US" sz="2800" b="1" dirty="0" err="1" smtClean="0">
                <a:solidFill>
                  <a:schemeClr val="bg1"/>
                </a:solidFill>
                <a:latin typeface="+mj-lt"/>
              </a:rPr>
              <a:t>endoscopie</a:t>
            </a:r>
            <a:endParaRPr lang="en-US" sz="2800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9" name="Textfeld 8"/>
          <p:cNvSpPr txBox="1"/>
          <p:nvPr/>
        </p:nvSpPr>
        <p:spPr>
          <a:xfrm>
            <a:off x="251520" y="1556792"/>
            <a:ext cx="3528392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dirty="0">
                <a:latin typeface="+mn-lt"/>
              </a:rPr>
              <a:t>“I </a:t>
            </a:r>
            <a:r>
              <a:rPr lang="de-DE" sz="2400" dirty="0" err="1">
                <a:latin typeface="+mn-lt"/>
              </a:rPr>
              <a:t>looked</a:t>
            </a:r>
            <a:r>
              <a:rPr lang="de-DE" sz="2400" dirty="0">
                <a:latin typeface="+mn-lt"/>
              </a:rPr>
              <a:t> </a:t>
            </a:r>
            <a:r>
              <a:rPr lang="de-DE" sz="2400" dirty="0" err="1">
                <a:latin typeface="+mn-lt"/>
              </a:rPr>
              <a:t>at</a:t>
            </a:r>
            <a:r>
              <a:rPr lang="de-DE" sz="2400" dirty="0">
                <a:latin typeface="+mn-lt"/>
              </a:rPr>
              <a:t> </a:t>
            </a:r>
            <a:r>
              <a:rPr lang="de-DE" sz="2400" dirty="0" err="1">
                <a:latin typeface="+mn-lt"/>
              </a:rPr>
              <a:t>this</a:t>
            </a:r>
            <a:r>
              <a:rPr lang="de-DE" sz="2400" dirty="0">
                <a:latin typeface="+mn-lt"/>
              </a:rPr>
              <a:t> </a:t>
            </a:r>
            <a:r>
              <a:rPr lang="de-DE" sz="2400" dirty="0" err="1">
                <a:latin typeface="+mn-lt"/>
              </a:rPr>
              <a:t>rather</a:t>
            </a:r>
            <a:r>
              <a:rPr lang="de-DE" sz="2400" dirty="0">
                <a:latin typeface="+mn-lt"/>
              </a:rPr>
              <a:t> </a:t>
            </a:r>
            <a:r>
              <a:rPr lang="de-DE" sz="2400" dirty="0" err="1">
                <a:latin typeface="+mn-lt"/>
              </a:rPr>
              <a:t>thick</a:t>
            </a:r>
            <a:r>
              <a:rPr lang="de-DE" sz="2400" dirty="0">
                <a:latin typeface="+mn-lt"/>
              </a:rPr>
              <a:t>, </a:t>
            </a:r>
            <a:r>
              <a:rPr lang="de-DE" sz="2400" dirty="0" err="1">
                <a:latin typeface="+mn-lt"/>
              </a:rPr>
              <a:t>forbidding</a:t>
            </a:r>
            <a:r>
              <a:rPr lang="de-DE" sz="2400" dirty="0">
                <a:latin typeface="+mn-lt"/>
              </a:rPr>
              <a:t> but flexible </a:t>
            </a:r>
            <a:r>
              <a:rPr lang="de-DE" sz="2400" dirty="0" err="1">
                <a:latin typeface="+mn-lt"/>
              </a:rPr>
              <a:t>rod</a:t>
            </a:r>
            <a:r>
              <a:rPr lang="de-DE" sz="2400" dirty="0">
                <a:latin typeface="+mn-lt"/>
              </a:rPr>
              <a:t>, </a:t>
            </a:r>
            <a:r>
              <a:rPr lang="de-DE" sz="2400" dirty="0" err="1">
                <a:latin typeface="+mn-lt"/>
              </a:rPr>
              <a:t>took</a:t>
            </a:r>
            <a:r>
              <a:rPr lang="de-DE" sz="2400" dirty="0">
                <a:latin typeface="+mn-lt"/>
              </a:rPr>
              <a:t> </a:t>
            </a:r>
            <a:r>
              <a:rPr lang="de-DE" sz="2400" dirty="0" err="1">
                <a:latin typeface="+mn-lt"/>
              </a:rPr>
              <a:t>the</a:t>
            </a:r>
            <a:r>
              <a:rPr lang="de-DE" sz="2400" dirty="0">
                <a:latin typeface="+mn-lt"/>
              </a:rPr>
              <a:t> </a:t>
            </a:r>
            <a:r>
              <a:rPr lang="de-DE" sz="2400" dirty="0" err="1">
                <a:latin typeface="+mn-lt"/>
              </a:rPr>
              <a:t>instrument</a:t>
            </a:r>
            <a:r>
              <a:rPr lang="de-DE" sz="2400" dirty="0">
                <a:latin typeface="+mn-lt"/>
              </a:rPr>
              <a:t> </a:t>
            </a:r>
            <a:r>
              <a:rPr lang="de-DE" sz="2400" dirty="0" err="1">
                <a:latin typeface="+mn-lt"/>
              </a:rPr>
              <a:t>and</a:t>
            </a:r>
            <a:r>
              <a:rPr lang="de-DE" sz="2400" dirty="0">
                <a:latin typeface="+mn-lt"/>
              </a:rPr>
              <a:t> </a:t>
            </a:r>
            <a:r>
              <a:rPr lang="de-DE" sz="2400" dirty="0" err="1">
                <a:latin typeface="+mn-lt"/>
              </a:rPr>
              <a:t>my</a:t>
            </a:r>
            <a:r>
              <a:rPr lang="de-DE" sz="2400" dirty="0">
                <a:latin typeface="+mn-lt"/>
              </a:rPr>
              <a:t> </a:t>
            </a:r>
            <a:r>
              <a:rPr lang="de-DE" sz="2400" dirty="0" err="1">
                <a:latin typeface="+mn-lt"/>
              </a:rPr>
              <a:t>courage</a:t>
            </a:r>
            <a:r>
              <a:rPr lang="de-DE" sz="2400" dirty="0">
                <a:latin typeface="+mn-lt"/>
              </a:rPr>
              <a:t> in </a:t>
            </a:r>
            <a:r>
              <a:rPr lang="de-DE" sz="2400" dirty="0" err="1">
                <a:latin typeface="+mn-lt"/>
              </a:rPr>
              <a:t>both</a:t>
            </a:r>
            <a:r>
              <a:rPr lang="de-DE" sz="2400" dirty="0">
                <a:latin typeface="+mn-lt"/>
              </a:rPr>
              <a:t> </a:t>
            </a:r>
            <a:r>
              <a:rPr lang="de-DE" sz="2400" dirty="0" err="1">
                <a:latin typeface="+mn-lt"/>
              </a:rPr>
              <a:t>hands</a:t>
            </a:r>
            <a:r>
              <a:rPr lang="de-DE" sz="2400" dirty="0">
                <a:latin typeface="+mn-lt"/>
              </a:rPr>
              <a:t>, </a:t>
            </a:r>
            <a:r>
              <a:rPr lang="de-DE" sz="2400" dirty="0" err="1">
                <a:latin typeface="+mn-lt"/>
              </a:rPr>
              <a:t>and</a:t>
            </a:r>
            <a:r>
              <a:rPr lang="de-DE" sz="2400" dirty="0">
                <a:latin typeface="+mn-lt"/>
              </a:rPr>
              <a:t> </a:t>
            </a:r>
            <a:r>
              <a:rPr lang="de-DE" sz="2400" dirty="0" err="1">
                <a:latin typeface="+mn-lt"/>
              </a:rPr>
              <a:t>swallowed</a:t>
            </a:r>
            <a:r>
              <a:rPr lang="de-DE" sz="2400" dirty="0">
                <a:latin typeface="+mn-lt"/>
              </a:rPr>
              <a:t> </a:t>
            </a:r>
            <a:r>
              <a:rPr lang="de-DE" sz="2400" dirty="0" err="1">
                <a:latin typeface="+mn-lt"/>
              </a:rPr>
              <a:t>it</a:t>
            </a:r>
            <a:r>
              <a:rPr lang="de-DE" sz="2400" dirty="0">
                <a:latin typeface="+mn-lt"/>
              </a:rPr>
              <a:t> </a:t>
            </a:r>
            <a:r>
              <a:rPr lang="de-DE" sz="2400" dirty="0" err="1">
                <a:latin typeface="+mn-lt"/>
              </a:rPr>
              <a:t>over</a:t>
            </a:r>
            <a:r>
              <a:rPr lang="de-DE" sz="2400" dirty="0">
                <a:latin typeface="+mn-lt"/>
              </a:rPr>
              <a:t> </a:t>
            </a:r>
            <a:r>
              <a:rPr lang="de-DE" sz="2400" dirty="0" err="1">
                <a:latin typeface="+mn-lt"/>
              </a:rPr>
              <a:t>the</a:t>
            </a:r>
            <a:r>
              <a:rPr lang="de-DE" sz="2400" dirty="0">
                <a:latin typeface="+mn-lt"/>
              </a:rPr>
              <a:t> </a:t>
            </a:r>
            <a:r>
              <a:rPr lang="de-DE" sz="2400" dirty="0" err="1">
                <a:latin typeface="+mn-lt"/>
              </a:rPr>
              <a:t>protest</a:t>
            </a:r>
            <a:r>
              <a:rPr lang="de-DE" sz="2400" dirty="0">
                <a:latin typeface="+mn-lt"/>
              </a:rPr>
              <a:t> </a:t>
            </a:r>
            <a:r>
              <a:rPr lang="de-DE" sz="2400" dirty="0" err="1">
                <a:latin typeface="+mn-lt"/>
              </a:rPr>
              <a:t>of</a:t>
            </a:r>
            <a:r>
              <a:rPr lang="de-DE" sz="2400" dirty="0">
                <a:latin typeface="+mn-lt"/>
              </a:rPr>
              <a:t> </a:t>
            </a:r>
            <a:r>
              <a:rPr lang="de-DE" sz="2400" dirty="0" err="1">
                <a:latin typeface="+mn-lt"/>
              </a:rPr>
              <a:t>my</a:t>
            </a:r>
            <a:r>
              <a:rPr lang="de-DE" sz="2400" dirty="0">
                <a:latin typeface="+mn-lt"/>
              </a:rPr>
              <a:t> </a:t>
            </a:r>
            <a:r>
              <a:rPr lang="de-DE" sz="2400" dirty="0" err="1">
                <a:latin typeface="+mn-lt"/>
              </a:rPr>
              <a:t>unanesthetized</a:t>
            </a:r>
            <a:r>
              <a:rPr lang="de-DE" sz="2400" dirty="0">
                <a:latin typeface="+mn-lt"/>
              </a:rPr>
              <a:t> </a:t>
            </a:r>
            <a:r>
              <a:rPr lang="de-DE" sz="2400" dirty="0" err="1">
                <a:latin typeface="+mn-lt"/>
              </a:rPr>
              <a:t>pharynx</a:t>
            </a:r>
            <a:r>
              <a:rPr lang="de-DE" sz="2400" dirty="0">
                <a:latin typeface="+mn-lt"/>
              </a:rPr>
              <a:t> </a:t>
            </a:r>
            <a:r>
              <a:rPr lang="de-DE" sz="2400" dirty="0" err="1">
                <a:latin typeface="+mn-lt"/>
              </a:rPr>
              <a:t>and</a:t>
            </a:r>
            <a:r>
              <a:rPr lang="de-DE" sz="2400" dirty="0">
                <a:latin typeface="+mn-lt"/>
              </a:rPr>
              <a:t> </a:t>
            </a:r>
            <a:r>
              <a:rPr lang="de-DE" sz="2400" dirty="0" err="1">
                <a:latin typeface="+mn-lt"/>
              </a:rPr>
              <a:t>my</a:t>
            </a:r>
            <a:r>
              <a:rPr lang="de-DE" sz="2400" dirty="0">
                <a:latin typeface="+mn-lt"/>
              </a:rPr>
              <a:t> </a:t>
            </a:r>
            <a:r>
              <a:rPr lang="de-DE" sz="2400" dirty="0" err="1">
                <a:latin typeface="+mn-lt"/>
              </a:rPr>
              <a:t>vomiting</a:t>
            </a:r>
            <a:r>
              <a:rPr lang="de-DE" sz="2400" dirty="0">
                <a:latin typeface="+mn-lt"/>
              </a:rPr>
              <a:t> </a:t>
            </a:r>
            <a:r>
              <a:rPr lang="de-DE" sz="2400" dirty="0" err="1">
                <a:latin typeface="+mn-lt"/>
              </a:rPr>
              <a:t>center</a:t>
            </a:r>
            <a:r>
              <a:rPr lang="de-DE" sz="2400" dirty="0">
                <a:latin typeface="+mn-lt"/>
              </a:rPr>
              <a:t>,”</a:t>
            </a:r>
          </a:p>
        </p:txBody>
      </p:sp>
      <p:pic>
        <p:nvPicPr>
          <p:cNvPr id="10" name="Inhaltsplatzhalter 3"/>
          <p:cNvPicPr>
            <a:picLocks noChangeAspect="1"/>
          </p:cNvPicPr>
          <p:nvPr/>
        </p:nvPicPr>
        <p:blipFill rotWithShape="1">
          <a:blip r:embed="rId3" cstate="print"/>
          <a:srcRect l="19624" r="19624"/>
          <a:stretch/>
        </p:blipFill>
        <p:spPr>
          <a:xfrm>
            <a:off x="4572000" y="1556792"/>
            <a:ext cx="4032448" cy="4425089"/>
          </a:xfrm>
          <a:prstGeom prst="rect">
            <a:avLst/>
          </a:prstGeom>
        </p:spPr>
      </p:pic>
      <p:sp>
        <p:nvSpPr>
          <p:cNvPr id="11" name="Textfeld 10"/>
          <p:cNvSpPr txBox="1"/>
          <p:nvPr/>
        </p:nvSpPr>
        <p:spPr>
          <a:xfrm>
            <a:off x="7401215" y="6550223"/>
            <a:ext cx="174278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DE" sz="1400" dirty="0">
                <a:latin typeface="+mn-lt"/>
              </a:rPr>
              <a:t>Basil </a:t>
            </a:r>
            <a:r>
              <a:rPr lang="de-DE" sz="1400" dirty="0" smtClean="0">
                <a:latin typeface="+mn-lt"/>
              </a:rPr>
              <a:t>I. </a:t>
            </a:r>
            <a:r>
              <a:rPr lang="de-DE" sz="1400" dirty="0" err="1">
                <a:latin typeface="+mn-lt"/>
              </a:rPr>
              <a:t>Hirschowitz</a:t>
            </a:r>
            <a:r>
              <a:rPr lang="de-DE" sz="1400" dirty="0">
                <a:latin typeface="+mn-lt"/>
              </a:rPr>
              <a:t> </a:t>
            </a:r>
            <a:endParaRPr lang="de-DE" dirty="0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ChangeArrowheads="1"/>
          </p:cNvSpPr>
          <p:nvPr/>
        </p:nvSpPr>
        <p:spPr bwMode="auto">
          <a:xfrm>
            <a:off x="0" y="0"/>
            <a:ext cx="9144000" cy="981075"/>
          </a:xfrm>
          <a:prstGeom prst="rect">
            <a:avLst/>
          </a:prstGeom>
          <a:gradFill flip="none" rotWithShape="1">
            <a:gsLst>
              <a:gs pos="0">
                <a:schemeClr val="accent1">
                  <a:shade val="51000"/>
                  <a:satMod val="130000"/>
                </a:schemeClr>
              </a:gs>
              <a:gs pos="80000">
                <a:schemeClr val="accent1">
                  <a:shade val="93000"/>
                  <a:satMod val="130000"/>
                </a:schemeClr>
              </a:gs>
              <a:gs pos="100000">
                <a:schemeClr val="accent1">
                  <a:shade val="94000"/>
                  <a:satMod val="135000"/>
                </a:schemeClr>
              </a:gs>
            </a:gsLst>
            <a:lin ang="5400000" scaled="1"/>
            <a:tileRect/>
          </a:gradFill>
          <a:ln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de-CH" sz="2800" b="1" dirty="0" err="1" smtClean="0"/>
              <a:t>Leçon</a:t>
            </a:r>
            <a:r>
              <a:rPr lang="de-CH" sz="2800" b="1" dirty="0" smtClean="0"/>
              <a:t> </a:t>
            </a:r>
            <a:r>
              <a:rPr lang="de-CH" sz="2800" b="1" dirty="0" err="1" smtClean="0"/>
              <a:t>no</a:t>
            </a:r>
            <a:r>
              <a:rPr lang="de-CH" sz="2800" b="1" dirty="0" smtClean="0"/>
              <a:t> 7: </a:t>
            </a:r>
            <a:r>
              <a:rPr lang="de-CH" sz="2800" b="1" dirty="0" err="1" smtClean="0"/>
              <a:t>Complications</a:t>
            </a:r>
            <a:endParaRPr lang="de-CH" sz="2800" b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3075" name="Rectangle 3"/>
          <p:cNvSpPr>
            <a:spLocks noChangeArrowheads="1"/>
          </p:cNvSpPr>
          <p:nvPr/>
        </p:nvSpPr>
        <p:spPr bwMode="auto">
          <a:xfrm>
            <a:off x="76200" y="204788"/>
            <a:ext cx="89916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 lang="en-US" sz="2800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1" name="Textfeld 10"/>
          <p:cNvSpPr txBox="1"/>
          <p:nvPr/>
        </p:nvSpPr>
        <p:spPr>
          <a:xfrm>
            <a:off x="251520" y="4797152"/>
            <a:ext cx="8640960" cy="17912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ct val="20000"/>
              </a:spcBef>
            </a:pPr>
            <a:r>
              <a:rPr lang="en-AU" b="1" dirty="0" err="1" smtClean="0">
                <a:latin typeface="+mn-lt"/>
              </a:rPr>
              <a:t>Sélection</a:t>
            </a:r>
            <a:r>
              <a:rPr lang="en-AU" b="1" dirty="0" smtClean="0">
                <a:latin typeface="+mn-lt"/>
              </a:rPr>
              <a:t> </a:t>
            </a:r>
            <a:r>
              <a:rPr lang="en-AU" b="1" dirty="0" err="1" smtClean="0">
                <a:latin typeface="+mn-lt"/>
              </a:rPr>
              <a:t>correcte</a:t>
            </a:r>
            <a:r>
              <a:rPr lang="en-AU" b="1" dirty="0" smtClean="0">
                <a:latin typeface="+mn-lt"/>
              </a:rPr>
              <a:t> des patients!</a:t>
            </a:r>
          </a:p>
          <a:p>
            <a:pPr algn="ctr">
              <a:spcBef>
                <a:spcPct val="20000"/>
              </a:spcBef>
            </a:pPr>
            <a:endParaRPr lang="en-AU" b="1" dirty="0" smtClean="0">
              <a:latin typeface="+mn-lt"/>
            </a:endParaRPr>
          </a:p>
          <a:p>
            <a:pPr algn="ctr">
              <a:spcBef>
                <a:spcPct val="20000"/>
              </a:spcBef>
            </a:pPr>
            <a:r>
              <a:rPr lang="en-AU" b="1" dirty="0" err="1" smtClean="0">
                <a:latin typeface="+mn-lt"/>
              </a:rPr>
              <a:t>Être</a:t>
            </a:r>
            <a:r>
              <a:rPr lang="en-AU" b="1" dirty="0" smtClean="0">
                <a:latin typeface="+mn-lt"/>
              </a:rPr>
              <a:t> en tout temps prepare à </a:t>
            </a:r>
            <a:r>
              <a:rPr lang="en-AU" b="1" dirty="0" err="1" smtClean="0">
                <a:latin typeface="+mn-lt"/>
              </a:rPr>
              <a:t>une</a:t>
            </a:r>
            <a:r>
              <a:rPr lang="en-AU" b="1" dirty="0" smtClean="0">
                <a:latin typeface="+mn-lt"/>
              </a:rPr>
              <a:t> </a:t>
            </a:r>
            <a:r>
              <a:rPr lang="en-AU" b="1" err="1" smtClean="0">
                <a:latin typeface="+mn-lt"/>
              </a:rPr>
              <a:t>brève</a:t>
            </a:r>
            <a:r>
              <a:rPr lang="en-AU" b="1" smtClean="0">
                <a:latin typeface="+mn-lt"/>
              </a:rPr>
              <a:t> </a:t>
            </a:r>
          </a:p>
          <a:p>
            <a:pPr algn="ctr">
              <a:spcBef>
                <a:spcPct val="20000"/>
              </a:spcBef>
            </a:pPr>
            <a:r>
              <a:rPr lang="en-AU" b="1" smtClean="0">
                <a:latin typeface="+mn-lt"/>
              </a:rPr>
              <a:t>ventilation par masque!</a:t>
            </a:r>
            <a:endParaRPr lang="de-DE" b="1" dirty="0">
              <a:latin typeface="+mn-lt"/>
            </a:endParaRPr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>
          <a:xfrm>
            <a:off x="251520" y="1268760"/>
            <a:ext cx="8229600" cy="4525963"/>
          </a:xfrm>
          <a:prstGeom prst="rect">
            <a:avLst/>
          </a:prstGeom>
        </p:spPr>
        <p:txBody>
          <a:bodyPr/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de-CH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Des </a:t>
            </a:r>
            <a:r>
              <a:rPr kumimoji="0" lang="de-CH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incidents</a:t>
            </a:r>
            <a:r>
              <a:rPr kumimoji="0" lang="de-CH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de-CH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exigeant</a:t>
            </a:r>
            <a:r>
              <a:rPr kumimoji="0" lang="de-CH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de-CH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une</a:t>
            </a:r>
            <a:r>
              <a:rPr kumimoji="0" lang="de-CH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de-CH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ventilation</a:t>
            </a:r>
            <a:r>
              <a:rPr kumimoji="0" lang="de-CH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par </a:t>
            </a:r>
            <a:r>
              <a:rPr kumimoji="0" lang="de-CH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pasque</a:t>
            </a:r>
            <a:r>
              <a:rPr kumimoji="0" lang="de-CH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de-CH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peuvent</a:t>
            </a:r>
            <a:r>
              <a:rPr kumimoji="0" lang="de-CH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de-CH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survenir</a:t>
            </a:r>
            <a:r>
              <a:rPr kumimoji="0" lang="de-CH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: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de-CH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de-CH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ERCP			</a:t>
            </a:r>
            <a:r>
              <a:rPr kumimoji="0" lang="de-CH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Arial" charset="0"/>
              </a:rPr>
              <a:t>~ 1:  400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de-CH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Arial" charset="0"/>
              </a:rPr>
              <a:t>Gastroscopie</a:t>
            </a:r>
            <a:r>
              <a:rPr kumimoji="0" lang="de-CH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Arial" charset="0"/>
              </a:rPr>
              <a:t>		~ 1:  500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de-CH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Arial" charset="0"/>
              </a:rPr>
              <a:t>Colonoscopie</a:t>
            </a:r>
            <a:r>
              <a:rPr kumimoji="0" lang="de-CH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Arial" charset="0"/>
              </a:rPr>
              <a:t>		~ 1: 2000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endParaRPr kumimoji="0" lang="de-CH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Arial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de-CH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ChangeArrowheads="1"/>
          </p:cNvSpPr>
          <p:nvPr/>
        </p:nvSpPr>
        <p:spPr bwMode="auto">
          <a:xfrm>
            <a:off x="0" y="0"/>
            <a:ext cx="9144000" cy="981075"/>
          </a:xfrm>
          <a:prstGeom prst="rect">
            <a:avLst/>
          </a:prstGeom>
          <a:gradFill flip="none" rotWithShape="1">
            <a:gsLst>
              <a:gs pos="0">
                <a:schemeClr val="accent1">
                  <a:shade val="51000"/>
                  <a:satMod val="130000"/>
                </a:schemeClr>
              </a:gs>
              <a:gs pos="80000">
                <a:schemeClr val="accent1">
                  <a:shade val="93000"/>
                  <a:satMod val="130000"/>
                </a:schemeClr>
              </a:gs>
              <a:gs pos="100000">
                <a:schemeClr val="accent1">
                  <a:shade val="94000"/>
                  <a:satMod val="135000"/>
                </a:schemeClr>
              </a:gs>
            </a:gsLst>
            <a:lin ang="5400000" scaled="1"/>
            <a:tileRect/>
          </a:gradFill>
          <a:ln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de-CH" sz="2800" b="1" dirty="0" err="1" smtClean="0"/>
              <a:t>Critères</a:t>
            </a:r>
            <a:r>
              <a:rPr lang="de-CH" sz="2800" b="1" dirty="0" smtClean="0"/>
              <a:t> </a:t>
            </a:r>
            <a:r>
              <a:rPr lang="de-CH" sz="2800" b="1" dirty="0" err="1" smtClean="0"/>
              <a:t>d’exclusion</a:t>
            </a:r>
            <a:r>
              <a:rPr lang="de-CH" sz="2800" b="1" dirty="0" smtClean="0"/>
              <a:t> </a:t>
            </a:r>
            <a:r>
              <a:rPr lang="de-CH" sz="2800" b="1" dirty="0" err="1" smtClean="0"/>
              <a:t>pour</a:t>
            </a:r>
            <a:r>
              <a:rPr lang="de-CH" sz="2800" b="1" dirty="0" smtClean="0"/>
              <a:t> </a:t>
            </a:r>
            <a:r>
              <a:rPr lang="de-CH" sz="2800" b="1" dirty="0" err="1" smtClean="0"/>
              <a:t>l’EDPS</a:t>
            </a:r>
            <a:r>
              <a:rPr lang="de-CH" sz="2800" b="1" dirty="0" smtClean="0"/>
              <a:t> /  la NAAPS</a:t>
            </a:r>
            <a:endParaRPr lang="de-CH" sz="2800" b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3075" name="Rectangle 3"/>
          <p:cNvSpPr>
            <a:spLocks noChangeArrowheads="1"/>
          </p:cNvSpPr>
          <p:nvPr/>
        </p:nvSpPr>
        <p:spPr bwMode="auto">
          <a:xfrm>
            <a:off x="76200" y="204788"/>
            <a:ext cx="89916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 lang="en-US" sz="2800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8" name="Rectangle 3"/>
          <p:cNvSpPr txBox="1">
            <a:spLocks noChangeArrowheads="1"/>
          </p:cNvSpPr>
          <p:nvPr/>
        </p:nvSpPr>
        <p:spPr>
          <a:xfrm>
            <a:off x="251520" y="1268760"/>
            <a:ext cx="8229600" cy="4525963"/>
          </a:xfrm>
          <a:prstGeom prst="rect">
            <a:avLst/>
          </a:prstGeom>
        </p:spPr>
        <p:txBody>
          <a:bodyPr/>
          <a:lstStyle/>
          <a:p>
            <a:pPr marL="609600" marR="0" lvl="0" indent="-609600" algn="l" defTabSz="914400" rtl="0" eaLnBrk="1" fontAlgn="auto" latinLnBrk="0" hangingPunct="1"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de-CH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Allergie au </a:t>
            </a:r>
            <a:r>
              <a:rPr kumimoji="0" lang="de-CH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propofol</a:t>
            </a:r>
            <a:r>
              <a:rPr kumimoji="0" lang="de-CH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de-CH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ou</a:t>
            </a:r>
            <a:r>
              <a:rPr kumimoji="0" lang="de-CH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à </a:t>
            </a:r>
            <a:r>
              <a:rPr kumimoji="0" lang="de-CH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certains</a:t>
            </a:r>
            <a:r>
              <a:rPr kumimoji="0" lang="de-CH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de-CH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composants</a:t>
            </a:r>
            <a:r>
              <a:rPr kumimoji="0" lang="de-CH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du </a:t>
            </a:r>
            <a:r>
              <a:rPr kumimoji="0" lang="de-CH" b="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support</a:t>
            </a:r>
            <a:r>
              <a:rPr kumimoji="0" lang="de-CH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(</a:t>
            </a:r>
            <a:r>
              <a:rPr kumimoji="0" lang="de-CH" b="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oeuf</a:t>
            </a:r>
            <a:r>
              <a:rPr kumimoji="0" lang="de-CH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 </a:t>
            </a:r>
            <a:r>
              <a:rPr kumimoji="0" lang="de-CH" b="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soja</a:t>
            </a:r>
            <a:r>
              <a:rPr kumimoji="0" lang="de-CH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)</a:t>
            </a:r>
            <a:endParaRPr kumimoji="0" lang="de-CH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609600" marR="0" lvl="0" indent="-609600" algn="l" defTabSz="914400" rtl="0" eaLnBrk="1" fontAlgn="auto" latinLnBrk="0" hangingPunct="1"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endParaRPr kumimoji="0" lang="de-CH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609600" marR="0" lvl="0" indent="-609600" algn="l" defTabSz="914400" rtl="0" eaLnBrk="1" fontAlgn="auto" latinLnBrk="0" hangingPunct="1"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de-CH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Voies</a:t>
            </a:r>
            <a:r>
              <a:rPr kumimoji="0" lang="de-CH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de-CH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respiratoires</a:t>
            </a:r>
            <a:r>
              <a:rPr kumimoji="0" lang="de-CH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de-CH" b="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problématiques</a:t>
            </a:r>
            <a:endParaRPr kumimoji="0" lang="de-CH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990600" marR="0" lvl="1" indent="-533400" algn="l" defTabSz="914400" rtl="0" eaLnBrk="1" fontAlgn="auto" latinLnBrk="0" hangingPunct="1"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de-CH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Appnée</a:t>
            </a:r>
            <a:r>
              <a:rPr kumimoji="0" lang="de-CH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du </a:t>
            </a:r>
            <a:r>
              <a:rPr kumimoji="0" lang="de-CH" b="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sommeil</a:t>
            </a:r>
            <a:endParaRPr kumimoji="0" lang="de-CH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990600" marR="0" lvl="1" indent="-533400" algn="l" defTabSz="914400" rtl="0" eaLnBrk="1" fontAlgn="auto" latinLnBrk="0" hangingPunct="1"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de-CH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Obésité</a:t>
            </a:r>
            <a:r>
              <a:rPr kumimoji="0" lang="de-CH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de-CH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prononcée</a:t>
            </a:r>
            <a:endParaRPr kumimoji="0" lang="de-CH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990600" marR="0" lvl="1" indent="-533400" algn="l" defTabSz="914400" rtl="0" eaLnBrk="1" fontAlgn="auto" latinLnBrk="0" hangingPunct="1"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de-CH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Impossibilité</a:t>
            </a:r>
            <a:r>
              <a:rPr kumimoji="0" lang="de-CH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de-CH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d’ouvrir</a:t>
            </a:r>
            <a:r>
              <a:rPr kumimoji="0" lang="de-CH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la </a:t>
            </a:r>
            <a:r>
              <a:rPr kumimoji="0" lang="de-CH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bouche</a:t>
            </a:r>
            <a:endParaRPr kumimoji="0" lang="de-CH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990600" marR="0" lvl="1" indent="-533400" algn="l" defTabSz="914400" rtl="0" eaLnBrk="1" fontAlgn="auto" latinLnBrk="0" hangingPunct="1"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de-CH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Nuque</a:t>
            </a:r>
            <a:r>
              <a:rPr kumimoji="0" lang="de-CH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de-CH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courte</a:t>
            </a:r>
            <a:r>
              <a:rPr kumimoji="0" lang="de-CH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et </a:t>
            </a:r>
            <a:r>
              <a:rPr kumimoji="0" lang="de-CH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épaisse</a:t>
            </a:r>
            <a:endParaRPr kumimoji="0" lang="de-CH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990600" marR="0" lvl="1" indent="-533400" algn="l" defTabSz="914400" rtl="0" eaLnBrk="1" fontAlgn="auto" latinLnBrk="0" hangingPunct="1"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CH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609600" marR="0" lvl="0" indent="-609600" algn="l" defTabSz="914400" rtl="0" eaLnBrk="1" fontAlgn="auto" latinLnBrk="0" hangingPunct="1"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de-CH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Comorbidités</a:t>
            </a:r>
            <a:r>
              <a:rPr kumimoji="0" lang="de-CH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de-CH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sévères</a:t>
            </a:r>
            <a:endParaRPr kumimoji="0" lang="de-CH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609600" marR="0" lvl="0" indent="-609600" algn="l" defTabSz="914400" rtl="0" eaLnBrk="1" fontAlgn="auto" latinLnBrk="0" hangingPunct="1"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endParaRPr kumimoji="0" lang="de-CH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609600" marR="0" lvl="0" indent="-609600" algn="l" defTabSz="914400" rtl="0" eaLnBrk="1" fontAlgn="auto" latinLnBrk="0" hangingPunct="1"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de-CH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(</a:t>
            </a:r>
            <a:r>
              <a:rPr kumimoji="0" lang="de-CH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Risque</a:t>
            </a:r>
            <a:r>
              <a:rPr kumimoji="0" lang="de-CH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de-CH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élevé</a:t>
            </a:r>
            <a:r>
              <a:rPr kumimoji="0" lang="de-CH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de-CH" b="0" i="0" u="none" strike="noStrike" kern="1200" cap="none" spc="0" normalizeH="0" baseline="0" noProof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d’aspiration</a:t>
            </a:r>
            <a:r>
              <a:rPr kumimoji="0" lang="de-CH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)</a:t>
            </a:r>
            <a:endParaRPr kumimoji="0" lang="de-DE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ChangeArrowheads="1"/>
          </p:cNvSpPr>
          <p:nvPr/>
        </p:nvSpPr>
        <p:spPr bwMode="auto">
          <a:xfrm>
            <a:off x="0" y="0"/>
            <a:ext cx="9144000" cy="981075"/>
          </a:xfrm>
          <a:prstGeom prst="rect">
            <a:avLst/>
          </a:prstGeom>
          <a:gradFill flip="none" rotWithShape="1">
            <a:gsLst>
              <a:gs pos="0">
                <a:schemeClr val="accent1">
                  <a:shade val="51000"/>
                  <a:satMod val="130000"/>
                </a:schemeClr>
              </a:gs>
              <a:gs pos="80000">
                <a:schemeClr val="accent1">
                  <a:shade val="93000"/>
                  <a:satMod val="130000"/>
                </a:schemeClr>
              </a:gs>
              <a:gs pos="100000">
                <a:schemeClr val="accent1">
                  <a:shade val="94000"/>
                  <a:satMod val="135000"/>
                </a:schemeClr>
              </a:gs>
            </a:gsLst>
            <a:lin ang="5400000" scaled="1"/>
            <a:tileRect/>
          </a:gradFill>
          <a:ln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endParaRPr lang="de-CH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3075" name="Rectangle 3"/>
          <p:cNvSpPr>
            <a:spLocks noChangeArrowheads="1"/>
          </p:cNvSpPr>
          <p:nvPr/>
        </p:nvSpPr>
        <p:spPr bwMode="auto">
          <a:xfrm>
            <a:off x="76200" y="204788"/>
            <a:ext cx="89916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r>
              <a:rPr lang="en-US" sz="2800" b="1" dirty="0" err="1" smtClean="0">
                <a:solidFill>
                  <a:schemeClr val="bg1"/>
                </a:solidFill>
                <a:latin typeface="+mj-lt"/>
              </a:rPr>
              <a:t>Sédation</a:t>
            </a:r>
            <a:r>
              <a:rPr lang="en-US" sz="2800" b="1" dirty="0" smtClean="0">
                <a:solidFill>
                  <a:schemeClr val="bg1"/>
                </a:solidFill>
                <a:latin typeface="+mj-lt"/>
              </a:rPr>
              <a:t> par </a:t>
            </a:r>
            <a:r>
              <a:rPr lang="en-US" sz="2800" b="1" dirty="0" err="1" smtClean="0">
                <a:solidFill>
                  <a:schemeClr val="bg1"/>
                </a:solidFill>
                <a:latin typeface="+mj-lt"/>
              </a:rPr>
              <a:t>propofol</a:t>
            </a:r>
            <a:r>
              <a:rPr lang="en-US" sz="2800" b="1" dirty="0" smtClean="0">
                <a:solidFill>
                  <a:schemeClr val="bg1"/>
                </a:solidFill>
                <a:latin typeface="+mj-lt"/>
              </a:rPr>
              <a:t> en </a:t>
            </a:r>
            <a:r>
              <a:rPr lang="en-US" sz="2800" b="1" dirty="0" err="1" smtClean="0">
                <a:solidFill>
                  <a:schemeClr val="bg1"/>
                </a:solidFill>
                <a:latin typeface="+mj-lt"/>
              </a:rPr>
              <a:t>endoscopie</a:t>
            </a:r>
            <a:endParaRPr lang="en-US" sz="2800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6" name="Inhaltsplatzhalter 2"/>
          <p:cNvSpPr txBox="1">
            <a:spLocks/>
          </p:cNvSpPr>
          <p:nvPr/>
        </p:nvSpPr>
        <p:spPr>
          <a:xfrm>
            <a:off x="251520" y="1268760"/>
            <a:ext cx="8229600" cy="4525963"/>
          </a:xfrm>
          <a:prstGeom prst="rect">
            <a:avLst/>
          </a:prstGeom>
        </p:spPr>
        <p:txBody>
          <a:bodyPr/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de-DE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1960</a:t>
            </a:r>
            <a:r>
              <a:rPr kumimoji="0" lang="de-DE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de-DE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Thiopental</a:t>
            </a:r>
            <a:r>
              <a:rPr kumimoji="0" lang="de-DE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 </a:t>
            </a:r>
            <a:r>
              <a:rPr lang="de-DE" dirty="0" err="1" smtClean="0">
                <a:latin typeface="+mn-lt"/>
              </a:rPr>
              <a:t>péthidine</a:t>
            </a:r>
            <a:r>
              <a:rPr lang="de-DE" dirty="0" smtClean="0">
                <a:latin typeface="+mn-lt"/>
              </a:rPr>
              <a:t> et </a:t>
            </a:r>
            <a:r>
              <a:rPr lang="de-DE" dirty="0" err="1" smtClean="0">
                <a:latin typeface="+mn-lt"/>
              </a:rPr>
              <a:t>lidocaïne</a:t>
            </a:r>
            <a:endParaRPr kumimoji="0" lang="de-DE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endParaRPr kumimoji="0" lang="de-DE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de-DE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1965</a:t>
            </a:r>
            <a:r>
              <a:rPr kumimoji="0" lang="de-DE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de-DE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Diazépam</a:t>
            </a:r>
            <a:r>
              <a:rPr kumimoji="0" lang="de-DE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et </a:t>
            </a:r>
            <a:r>
              <a:rPr kumimoji="0" lang="de-DE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péthidine</a:t>
            </a:r>
            <a:endParaRPr kumimoji="0" lang="de-DE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endParaRPr kumimoji="0" lang="de-DE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de-DE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1985</a:t>
            </a:r>
            <a:r>
              <a:rPr kumimoji="0" lang="de-DE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de-DE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Midazolam</a:t>
            </a:r>
            <a:r>
              <a:rPr kumimoji="0" lang="de-DE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et </a:t>
            </a:r>
            <a:r>
              <a:rPr kumimoji="0" lang="de-DE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péthidine</a:t>
            </a:r>
            <a:endParaRPr kumimoji="0" lang="de-DE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endParaRPr kumimoji="0" lang="de-DE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de-DE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2005</a:t>
            </a:r>
            <a:r>
              <a:rPr kumimoji="0" lang="de-DE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Propofol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de-DE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ChangeArrowheads="1"/>
          </p:cNvSpPr>
          <p:nvPr/>
        </p:nvSpPr>
        <p:spPr bwMode="auto">
          <a:xfrm>
            <a:off x="0" y="0"/>
            <a:ext cx="9144000" cy="981075"/>
          </a:xfrm>
          <a:prstGeom prst="rect">
            <a:avLst/>
          </a:prstGeom>
          <a:gradFill flip="none" rotWithShape="1">
            <a:gsLst>
              <a:gs pos="0">
                <a:schemeClr val="accent1">
                  <a:shade val="51000"/>
                  <a:satMod val="130000"/>
                </a:schemeClr>
              </a:gs>
              <a:gs pos="80000">
                <a:schemeClr val="accent1">
                  <a:shade val="93000"/>
                  <a:satMod val="130000"/>
                </a:schemeClr>
              </a:gs>
              <a:gs pos="100000">
                <a:schemeClr val="accent1">
                  <a:shade val="94000"/>
                  <a:satMod val="135000"/>
                </a:schemeClr>
              </a:gs>
            </a:gsLst>
            <a:lin ang="5400000" scaled="1"/>
            <a:tileRect/>
          </a:gradFill>
          <a:ln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endParaRPr lang="de-CH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3075" name="Rectangle 3"/>
          <p:cNvSpPr>
            <a:spLocks noChangeArrowheads="1"/>
          </p:cNvSpPr>
          <p:nvPr/>
        </p:nvSpPr>
        <p:spPr bwMode="auto">
          <a:xfrm>
            <a:off x="76200" y="204788"/>
            <a:ext cx="89916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r>
              <a:rPr lang="en-US" sz="2800" b="1" dirty="0" err="1" smtClean="0">
                <a:solidFill>
                  <a:schemeClr val="bg1"/>
                </a:solidFill>
                <a:latin typeface="+mj-lt"/>
              </a:rPr>
              <a:t>Pourquoi</a:t>
            </a:r>
            <a:r>
              <a:rPr lang="en-US" sz="2800" b="1" dirty="0" smtClean="0">
                <a:solidFill>
                  <a:schemeClr val="bg1"/>
                </a:solidFill>
                <a:latin typeface="+mj-lt"/>
              </a:rPr>
              <a:t> le </a:t>
            </a:r>
            <a:r>
              <a:rPr lang="en-US" sz="2800" b="1" dirty="0" err="1" smtClean="0">
                <a:solidFill>
                  <a:schemeClr val="bg1"/>
                </a:solidFill>
                <a:latin typeface="+mj-lt"/>
              </a:rPr>
              <a:t>propofol</a:t>
            </a:r>
            <a:r>
              <a:rPr lang="en-US" sz="2800" b="1" dirty="0" smtClean="0">
                <a:solidFill>
                  <a:schemeClr val="bg1"/>
                </a:solidFill>
                <a:latin typeface="+mj-lt"/>
              </a:rPr>
              <a:t>?</a:t>
            </a:r>
            <a:endParaRPr lang="en-US" sz="2800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3" name="Text Box 12"/>
          <p:cNvSpPr txBox="1">
            <a:spLocks noChangeArrowheads="1"/>
          </p:cNvSpPr>
          <p:nvPr/>
        </p:nvSpPr>
        <p:spPr bwMode="auto">
          <a:xfrm>
            <a:off x="4898414" y="2720947"/>
            <a:ext cx="4245586" cy="3416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CH" dirty="0" smtClean="0">
                <a:latin typeface="+mn-lt"/>
              </a:rPr>
              <a:t>Effet </a:t>
            </a:r>
            <a:r>
              <a:rPr lang="de-CH" dirty="0" err="1" smtClean="0">
                <a:latin typeface="+mn-lt"/>
              </a:rPr>
              <a:t>bref</a:t>
            </a:r>
            <a:endParaRPr lang="de-CH" dirty="0" smtClean="0">
              <a:latin typeface="+mn-lt"/>
            </a:endParaRPr>
          </a:p>
          <a:p>
            <a:endParaRPr lang="de-CH" dirty="0" smtClean="0">
              <a:latin typeface="+mn-lt"/>
            </a:endParaRPr>
          </a:p>
          <a:p>
            <a:r>
              <a:rPr lang="de-CH" dirty="0" err="1" smtClean="0">
                <a:latin typeface="+mn-lt"/>
              </a:rPr>
              <a:t>Hypnotique</a:t>
            </a:r>
            <a:r>
              <a:rPr lang="de-CH" dirty="0" smtClean="0">
                <a:latin typeface="+mn-lt"/>
              </a:rPr>
              <a:t> </a:t>
            </a:r>
            <a:r>
              <a:rPr lang="de-CH" dirty="0" err="1" smtClean="0">
                <a:latin typeface="+mn-lt"/>
              </a:rPr>
              <a:t>puissant</a:t>
            </a:r>
            <a:endParaRPr lang="de-CH" dirty="0" smtClean="0">
              <a:latin typeface="+mn-lt"/>
            </a:endParaRPr>
          </a:p>
          <a:p>
            <a:endParaRPr lang="de-CH" dirty="0" smtClean="0">
              <a:latin typeface="+mn-lt"/>
            </a:endParaRPr>
          </a:p>
          <a:p>
            <a:r>
              <a:rPr lang="de-CH" dirty="0" err="1" smtClean="0">
                <a:latin typeface="+mn-lt"/>
              </a:rPr>
              <a:t>Légèrement</a:t>
            </a:r>
            <a:r>
              <a:rPr lang="de-CH" dirty="0" smtClean="0">
                <a:latin typeface="+mn-lt"/>
              </a:rPr>
              <a:t> </a:t>
            </a:r>
            <a:r>
              <a:rPr lang="de-CH" dirty="0" err="1" smtClean="0">
                <a:latin typeface="+mn-lt"/>
              </a:rPr>
              <a:t>analgésique</a:t>
            </a:r>
            <a:endParaRPr lang="de-CH" dirty="0" smtClean="0">
              <a:latin typeface="+mn-lt"/>
            </a:endParaRPr>
          </a:p>
          <a:p>
            <a:endParaRPr lang="de-CH" dirty="0" smtClean="0">
              <a:latin typeface="+mn-lt"/>
            </a:endParaRPr>
          </a:p>
          <a:p>
            <a:r>
              <a:rPr lang="de-CH" dirty="0" err="1" smtClean="0">
                <a:latin typeface="+mn-lt"/>
              </a:rPr>
              <a:t>Contrôle</a:t>
            </a:r>
            <a:r>
              <a:rPr lang="de-CH" dirty="0" smtClean="0">
                <a:latin typeface="+mn-lt"/>
              </a:rPr>
              <a:t> </a:t>
            </a:r>
            <a:r>
              <a:rPr lang="de-CH" dirty="0" err="1" smtClean="0">
                <a:latin typeface="+mn-lt"/>
              </a:rPr>
              <a:t>d’action</a:t>
            </a:r>
            <a:r>
              <a:rPr lang="de-CH" dirty="0" smtClean="0">
                <a:latin typeface="+mn-lt"/>
              </a:rPr>
              <a:t> simple</a:t>
            </a:r>
          </a:p>
          <a:p>
            <a:endParaRPr lang="de-CH" dirty="0" smtClean="0">
              <a:latin typeface="+mn-lt"/>
            </a:endParaRPr>
          </a:p>
          <a:p>
            <a:r>
              <a:rPr lang="de-CH" dirty="0" err="1" smtClean="0">
                <a:latin typeface="+mn-lt"/>
              </a:rPr>
              <a:t>Récuperation</a:t>
            </a:r>
            <a:r>
              <a:rPr lang="de-CH" dirty="0" smtClean="0">
                <a:latin typeface="+mn-lt"/>
              </a:rPr>
              <a:t> rapide et </a:t>
            </a:r>
            <a:r>
              <a:rPr lang="de-CH" dirty="0" err="1" smtClean="0">
                <a:latin typeface="+mn-lt"/>
              </a:rPr>
              <a:t>évidente</a:t>
            </a:r>
            <a:endParaRPr lang="de-DE" dirty="0">
              <a:latin typeface="+mn-lt"/>
            </a:endParaRPr>
          </a:p>
        </p:txBody>
      </p:sp>
      <p:grpSp>
        <p:nvGrpSpPr>
          <p:cNvPr id="21" name="Gruppieren 20"/>
          <p:cNvGrpSpPr/>
          <p:nvPr/>
        </p:nvGrpSpPr>
        <p:grpSpPr>
          <a:xfrm>
            <a:off x="323528" y="1295697"/>
            <a:ext cx="4572000" cy="5013623"/>
            <a:chOff x="323528" y="1295697"/>
            <a:chExt cx="4572000" cy="5013623"/>
          </a:xfrm>
        </p:grpSpPr>
        <p:grpSp>
          <p:nvGrpSpPr>
            <p:cNvPr id="22" name="Group 9"/>
            <p:cNvGrpSpPr>
              <a:grpSpLocks/>
            </p:cNvGrpSpPr>
            <p:nvPr/>
          </p:nvGrpSpPr>
          <p:grpSpPr bwMode="auto">
            <a:xfrm>
              <a:off x="701353" y="2735857"/>
              <a:ext cx="3816350" cy="3573463"/>
              <a:chOff x="1610" y="1933"/>
              <a:chExt cx="2404" cy="2251"/>
            </a:xfrm>
          </p:grpSpPr>
          <p:pic>
            <p:nvPicPr>
              <p:cNvPr id="29" name="Picture 5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1610" y="1933"/>
                <a:ext cx="2404" cy="127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30" name="Picture 6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1610" y="3203"/>
                <a:ext cx="2404" cy="98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31" name="Rectangle 7"/>
              <p:cNvSpPr>
                <a:spLocks noChangeArrowheads="1"/>
              </p:cNvSpPr>
              <p:nvPr/>
            </p:nvSpPr>
            <p:spPr bwMode="auto">
              <a:xfrm>
                <a:off x="1610" y="1933"/>
                <a:ext cx="1089" cy="136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de-CH"/>
              </a:p>
            </p:txBody>
          </p:sp>
          <p:sp>
            <p:nvSpPr>
              <p:cNvPr id="32" name="Rectangle 8"/>
              <p:cNvSpPr>
                <a:spLocks noChangeArrowheads="1"/>
              </p:cNvSpPr>
              <p:nvPr/>
            </p:nvSpPr>
            <p:spPr bwMode="auto">
              <a:xfrm>
                <a:off x="3107" y="4020"/>
                <a:ext cx="907" cy="136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de-CH"/>
              </a:p>
            </p:txBody>
          </p:sp>
        </p:grpSp>
        <p:sp>
          <p:nvSpPr>
            <p:cNvPr id="23" name="Rechteck 22"/>
            <p:cNvSpPr/>
            <p:nvPr/>
          </p:nvSpPr>
          <p:spPr>
            <a:xfrm>
              <a:off x="1763688" y="3830274"/>
              <a:ext cx="936104" cy="216024"/>
            </a:xfrm>
            <a:prstGeom prst="rect">
              <a:avLst/>
            </a:prstGeom>
            <a:solidFill>
              <a:schemeClr val="accent1">
                <a:alpha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CH"/>
            </a:p>
          </p:txBody>
        </p:sp>
        <p:sp>
          <p:nvSpPr>
            <p:cNvPr id="24" name="Rechteck 23"/>
            <p:cNvSpPr/>
            <p:nvPr/>
          </p:nvSpPr>
          <p:spPr>
            <a:xfrm>
              <a:off x="2699792" y="3828328"/>
              <a:ext cx="1224136" cy="216024"/>
            </a:xfrm>
            <a:prstGeom prst="rect">
              <a:avLst/>
            </a:prstGeom>
            <a:solidFill>
              <a:schemeClr val="accent1">
                <a:alpha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CH"/>
            </a:p>
          </p:txBody>
        </p:sp>
        <p:sp>
          <p:nvSpPr>
            <p:cNvPr id="25" name="Rechteck 24"/>
            <p:cNvSpPr/>
            <p:nvPr/>
          </p:nvSpPr>
          <p:spPr>
            <a:xfrm>
              <a:off x="1977777" y="4044352"/>
              <a:ext cx="1152128" cy="216024"/>
            </a:xfrm>
            <a:prstGeom prst="rect">
              <a:avLst/>
            </a:prstGeom>
            <a:solidFill>
              <a:schemeClr val="accent1">
                <a:alpha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CH"/>
            </a:p>
          </p:txBody>
        </p:sp>
        <p:sp>
          <p:nvSpPr>
            <p:cNvPr id="26" name="Rechteck 25"/>
            <p:cNvSpPr/>
            <p:nvPr/>
          </p:nvSpPr>
          <p:spPr>
            <a:xfrm>
              <a:off x="1691680" y="5634972"/>
              <a:ext cx="792088" cy="216024"/>
            </a:xfrm>
            <a:prstGeom prst="rect">
              <a:avLst/>
            </a:prstGeom>
            <a:solidFill>
              <a:schemeClr val="accent1">
                <a:alpha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CH"/>
            </a:p>
          </p:txBody>
        </p:sp>
        <p:sp>
          <p:nvSpPr>
            <p:cNvPr id="27" name="Rechteck 26"/>
            <p:cNvSpPr/>
            <p:nvPr/>
          </p:nvSpPr>
          <p:spPr>
            <a:xfrm>
              <a:off x="3277369" y="5805264"/>
              <a:ext cx="1224136" cy="216024"/>
            </a:xfrm>
            <a:prstGeom prst="rect">
              <a:avLst/>
            </a:prstGeom>
            <a:solidFill>
              <a:schemeClr val="accent1">
                <a:alpha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CH"/>
            </a:p>
          </p:txBody>
        </p:sp>
        <p:sp>
          <p:nvSpPr>
            <p:cNvPr id="28" name="Rechteck 27"/>
            <p:cNvSpPr/>
            <p:nvPr/>
          </p:nvSpPr>
          <p:spPr>
            <a:xfrm>
              <a:off x="323528" y="1295697"/>
              <a:ext cx="4572000" cy="1200329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 algn="ctr"/>
              <a:r>
                <a:rPr lang="de-CH" dirty="0" smtClean="0">
                  <a:latin typeface="+mn-lt"/>
                </a:rPr>
                <a:t>Infusion of </a:t>
              </a:r>
              <a:r>
                <a:rPr lang="de-CH" dirty="0" err="1" smtClean="0">
                  <a:latin typeface="+mn-lt"/>
                </a:rPr>
                <a:t>propofol</a:t>
              </a:r>
              <a:r>
                <a:rPr lang="de-CH" dirty="0" smtClean="0">
                  <a:latin typeface="+mn-lt"/>
                </a:rPr>
                <a:t> (</a:t>
              </a:r>
              <a:r>
                <a:rPr lang="de-CH" dirty="0" err="1" smtClean="0">
                  <a:latin typeface="+mn-lt"/>
                </a:rPr>
                <a:t>Diprivan</a:t>
              </a:r>
              <a:r>
                <a:rPr lang="de-CH" dirty="0" smtClean="0">
                  <a:latin typeface="+mn-lt"/>
                </a:rPr>
                <a:t>) as </a:t>
              </a:r>
              <a:r>
                <a:rPr lang="de-CH" dirty="0" err="1" smtClean="0">
                  <a:latin typeface="+mn-lt"/>
                </a:rPr>
                <a:t>sedative</a:t>
              </a:r>
              <a:r>
                <a:rPr lang="de-CH" dirty="0" smtClean="0">
                  <a:latin typeface="+mn-lt"/>
                </a:rPr>
                <a:t> </a:t>
              </a:r>
              <a:r>
                <a:rPr lang="de-CH" dirty="0" err="1" smtClean="0">
                  <a:latin typeface="+mn-lt"/>
                </a:rPr>
                <a:t>technique</a:t>
              </a:r>
              <a:r>
                <a:rPr lang="de-CH" dirty="0" smtClean="0">
                  <a:latin typeface="+mn-lt"/>
                </a:rPr>
                <a:t> </a:t>
              </a:r>
              <a:r>
                <a:rPr lang="de-CH" dirty="0" err="1" smtClean="0">
                  <a:latin typeface="+mn-lt"/>
                </a:rPr>
                <a:t>for</a:t>
              </a:r>
              <a:r>
                <a:rPr lang="de-CH" dirty="0" smtClean="0">
                  <a:latin typeface="+mn-lt"/>
                </a:rPr>
                <a:t> </a:t>
              </a:r>
              <a:r>
                <a:rPr lang="de-CH" dirty="0" err="1" smtClean="0">
                  <a:latin typeface="+mn-lt"/>
                </a:rPr>
                <a:t>colonoscopies</a:t>
              </a:r>
              <a:r>
                <a:rPr lang="de-CH" dirty="0" smtClean="0">
                  <a:latin typeface="+mn-lt"/>
                </a:rPr>
                <a:t>.</a:t>
              </a:r>
              <a:endParaRPr lang="de-CH" dirty="0">
                <a:latin typeface="+mn-lt"/>
              </a:endParaRPr>
            </a:p>
          </p:txBody>
        </p:sp>
      </p:grpSp>
      <p:sp>
        <p:nvSpPr>
          <p:cNvPr id="18" name="Text Box 10"/>
          <p:cNvSpPr txBox="1">
            <a:spLocks noChangeArrowheads="1"/>
          </p:cNvSpPr>
          <p:nvPr/>
        </p:nvSpPr>
        <p:spPr bwMode="auto">
          <a:xfrm>
            <a:off x="6378499" y="6550223"/>
            <a:ext cx="2765501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/>
            <a:r>
              <a:rPr lang="de-DE" sz="1400" dirty="0" err="1">
                <a:latin typeface="+mn-lt"/>
              </a:rPr>
              <a:t>Gepts</a:t>
            </a:r>
            <a:r>
              <a:rPr lang="de-DE" sz="1400" dirty="0">
                <a:latin typeface="+mn-lt"/>
              </a:rPr>
              <a:t>, E. et al </a:t>
            </a:r>
            <a:r>
              <a:rPr lang="de-DE" sz="1400" dirty="0" err="1">
                <a:latin typeface="+mn-lt"/>
              </a:rPr>
              <a:t>Postgrad</a:t>
            </a:r>
            <a:r>
              <a:rPr lang="de-DE" sz="1400" dirty="0">
                <a:latin typeface="+mn-lt"/>
              </a:rPr>
              <a:t> Med J 1985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ChangeArrowheads="1"/>
          </p:cNvSpPr>
          <p:nvPr/>
        </p:nvSpPr>
        <p:spPr bwMode="auto">
          <a:xfrm>
            <a:off x="0" y="0"/>
            <a:ext cx="9144000" cy="981075"/>
          </a:xfrm>
          <a:prstGeom prst="rect">
            <a:avLst/>
          </a:prstGeom>
          <a:gradFill flip="none" rotWithShape="1">
            <a:gsLst>
              <a:gs pos="0">
                <a:schemeClr val="accent1">
                  <a:shade val="51000"/>
                  <a:satMod val="130000"/>
                </a:schemeClr>
              </a:gs>
              <a:gs pos="80000">
                <a:schemeClr val="accent1">
                  <a:shade val="93000"/>
                  <a:satMod val="130000"/>
                </a:schemeClr>
              </a:gs>
              <a:gs pos="100000">
                <a:schemeClr val="accent1">
                  <a:shade val="94000"/>
                  <a:satMod val="135000"/>
                </a:schemeClr>
              </a:gs>
            </a:gsLst>
            <a:lin ang="5400000" scaled="1"/>
            <a:tileRect/>
          </a:gradFill>
          <a:ln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endParaRPr lang="de-CH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3075" name="Rectangle 3"/>
          <p:cNvSpPr>
            <a:spLocks noChangeArrowheads="1"/>
          </p:cNvSpPr>
          <p:nvPr/>
        </p:nvSpPr>
        <p:spPr bwMode="auto">
          <a:xfrm>
            <a:off x="76200" y="204788"/>
            <a:ext cx="89916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r>
              <a:rPr lang="en-US" sz="2800" b="1" dirty="0" smtClean="0">
                <a:solidFill>
                  <a:schemeClr val="bg1"/>
                </a:solidFill>
                <a:latin typeface="+mj-lt"/>
              </a:rPr>
              <a:t>La sedation </a:t>
            </a:r>
            <a:r>
              <a:rPr lang="en-US" sz="2800" b="1" dirty="0" err="1" smtClean="0">
                <a:solidFill>
                  <a:schemeClr val="bg1"/>
                </a:solidFill>
                <a:latin typeface="+mj-lt"/>
              </a:rPr>
              <a:t>n’est</a:t>
            </a:r>
            <a:r>
              <a:rPr lang="en-US" sz="2800" b="1" dirty="0" smtClean="0">
                <a:solidFill>
                  <a:schemeClr val="bg1"/>
                </a:solidFill>
                <a:latin typeface="+mj-lt"/>
              </a:rPr>
              <a:t> pas </a:t>
            </a:r>
            <a:r>
              <a:rPr lang="en-US" sz="2800" b="1" dirty="0" err="1" smtClean="0">
                <a:solidFill>
                  <a:schemeClr val="bg1"/>
                </a:solidFill>
                <a:latin typeface="+mj-lt"/>
              </a:rPr>
              <a:t>une</a:t>
            </a:r>
            <a:r>
              <a:rPr lang="en-US" sz="2800" b="1" dirty="0" smtClean="0">
                <a:solidFill>
                  <a:schemeClr val="bg1"/>
                </a:solidFill>
                <a:latin typeface="+mj-lt"/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  <a:latin typeface="+mj-lt"/>
              </a:rPr>
              <a:t>anesthésie</a:t>
            </a:r>
            <a:r>
              <a:rPr lang="en-US" sz="2800" b="1" dirty="0" smtClean="0">
                <a:solidFill>
                  <a:schemeClr val="bg1"/>
                </a:solidFill>
                <a:latin typeface="+mj-lt"/>
              </a:rPr>
              <a:t>!</a:t>
            </a:r>
            <a:endParaRPr lang="en-US" sz="2800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>
          <a:xfrm>
            <a:off x="251520" y="1268760"/>
            <a:ext cx="8229600" cy="4525963"/>
          </a:xfrm>
          <a:prstGeom prst="rect">
            <a:avLst/>
          </a:prstGeom>
        </p:spPr>
        <p:txBody>
          <a:bodyPr/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de-CH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60</a:t>
            </a:r>
            <a:r>
              <a:rPr kumimoji="0" lang="de-CH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patients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de-CH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de-CH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Anesthésie</a:t>
            </a:r>
            <a:r>
              <a:rPr kumimoji="0" lang="de-CH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de-CH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induite</a:t>
            </a:r>
            <a:r>
              <a:rPr kumimoji="0" lang="de-CH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de-CH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avec</a:t>
            </a:r>
            <a:r>
              <a:rPr kumimoji="0" lang="de-CH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2 mg/kg </a:t>
            </a:r>
            <a:r>
              <a:rPr kumimoji="0" lang="de-CH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de propofol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de-CH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de-CH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Maintenue</a:t>
            </a:r>
            <a:r>
              <a:rPr kumimoji="0" lang="de-CH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par </a:t>
            </a:r>
            <a:r>
              <a:rPr kumimoji="0" lang="de-CH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perfusion</a:t>
            </a:r>
            <a:r>
              <a:rPr kumimoji="0" lang="de-CH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de-CH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continue</a:t>
            </a:r>
            <a:r>
              <a:rPr kumimoji="0" lang="de-CH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de 3, 6 </a:t>
            </a:r>
            <a:r>
              <a:rPr kumimoji="0" lang="de-CH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ou</a:t>
            </a:r>
            <a:r>
              <a:rPr kumimoji="0" lang="de-CH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9 mg/kg/h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de-CH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de-CH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de-CH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Incidence</a:t>
            </a:r>
            <a:r>
              <a:rPr kumimoji="0" lang="de-CH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de-CH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d’apnée</a:t>
            </a:r>
            <a:r>
              <a:rPr kumimoji="0" lang="de-CH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: 48%</a:t>
            </a:r>
            <a:endParaRPr kumimoji="0" lang="de-DE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Text Box 10"/>
          <p:cNvSpPr txBox="1">
            <a:spLocks noChangeArrowheads="1"/>
          </p:cNvSpPr>
          <p:nvPr/>
        </p:nvSpPr>
        <p:spPr bwMode="auto">
          <a:xfrm>
            <a:off x="6012161" y="6550223"/>
            <a:ext cx="3131839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/>
            <a:r>
              <a:rPr lang="de-DE" sz="1400" dirty="0" err="1">
                <a:latin typeface="+mn-lt"/>
              </a:rPr>
              <a:t>Gepts</a:t>
            </a:r>
            <a:r>
              <a:rPr lang="de-DE" sz="1400" dirty="0">
                <a:latin typeface="+mn-lt"/>
              </a:rPr>
              <a:t>, E. et al </a:t>
            </a:r>
            <a:r>
              <a:rPr lang="de-DE" sz="1400" dirty="0" err="1">
                <a:latin typeface="+mn-lt"/>
              </a:rPr>
              <a:t>Postgrad</a:t>
            </a:r>
            <a:r>
              <a:rPr lang="de-DE" sz="1400" dirty="0">
                <a:latin typeface="+mn-lt"/>
              </a:rPr>
              <a:t> Med J 1985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ChangeArrowheads="1"/>
          </p:cNvSpPr>
          <p:nvPr/>
        </p:nvSpPr>
        <p:spPr bwMode="auto">
          <a:xfrm>
            <a:off x="0" y="0"/>
            <a:ext cx="9144000" cy="981075"/>
          </a:xfrm>
          <a:prstGeom prst="rect">
            <a:avLst/>
          </a:prstGeom>
          <a:gradFill flip="none" rotWithShape="1">
            <a:gsLst>
              <a:gs pos="0">
                <a:schemeClr val="accent1">
                  <a:shade val="51000"/>
                  <a:satMod val="130000"/>
                </a:schemeClr>
              </a:gs>
              <a:gs pos="80000">
                <a:schemeClr val="accent1">
                  <a:shade val="93000"/>
                  <a:satMod val="130000"/>
                </a:schemeClr>
              </a:gs>
              <a:gs pos="100000">
                <a:schemeClr val="accent1">
                  <a:shade val="94000"/>
                  <a:satMod val="135000"/>
                </a:schemeClr>
              </a:gs>
            </a:gsLst>
            <a:lin ang="5400000" scaled="1"/>
            <a:tileRect/>
          </a:gradFill>
          <a:ln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endParaRPr lang="de-CH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3075" name="Rectangle 3"/>
          <p:cNvSpPr>
            <a:spLocks noChangeArrowheads="1"/>
          </p:cNvSpPr>
          <p:nvPr/>
        </p:nvSpPr>
        <p:spPr bwMode="auto">
          <a:xfrm>
            <a:off x="76200" y="204788"/>
            <a:ext cx="89916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r>
              <a:rPr lang="en-US" sz="2800" b="1" dirty="0" err="1" smtClean="0">
                <a:solidFill>
                  <a:schemeClr val="bg1"/>
                </a:solidFill>
                <a:latin typeface="+mj-lt"/>
              </a:rPr>
              <a:t>Autre</a:t>
            </a:r>
            <a:r>
              <a:rPr lang="en-US" sz="2800" b="1" dirty="0" smtClean="0">
                <a:solidFill>
                  <a:schemeClr val="bg1"/>
                </a:solidFill>
                <a:latin typeface="+mj-lt"/>
              </a:rPr>
              <a:t> type </a:t>
            </a:r>
            <a:r>
              <a:rPr lang="en-US" sz="2800" b="1" dirty="0" err="1" smtClean="0">
                <a:solidFill>
                  <a:schemeClr val="bg1"/>
                </a:solidFill>
                <a:latin typeface="+mj-lt"/>
              </a:rPr>
              <a:t>d’utilisation</a:t>
            </a:r>
            <a:r>
              <a:rPr lang="en-US" sz="2800" b="1" dirty="0" smtClean="0">
                <a:solidFill>
                  <a:schemeClr val="bg1"/>
                </a:solidFill>
                <a:latin typeface="+mj-lt"/>
              </a:rPr>
              <a:t>!</a:t>
            </a:r>
            <a:endParaRPr lang="en-US" sz="2800" b="1" dirty="0">
              <a:solidFill>
                <a:schemeClr val="bg1"/>
              </a:solidFill>
              <a:latin typeface="+mj-lt"/>
            </a:endParaRPr>
          </a:p>
        </p:txBody>
      </p:sp>
      <p:graphicFrame>
        <p:nvGraphicFramePr>
          <p:cNvPr id="11" name="Tabel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38885405"/>
              </p:ext>
            </p:extLst>
          </p:nvPr>
        </p:nvGraphicFramePr>
        <p:xfrm>
          <a:off x="107504" y="2348880"/>
          <a:ext cx="4392488" cy="303900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98122"/>
                <a:gridCol w="1098122"/>
                <a:gridCol w="1098122"/>
                <a:gridCol w="1098122"/>
              </a:tblGrid>
              <a:tr h="681303">
                <a:tc gridSpan="4">
                  <a:txBody>
                    <a:bodyPr/>
                    <a:lstStyle/>
                    <a:p>
                      <a:r>
                        <a:rPr lang="de-CH" sz="1400" dirty="0" smtClean="0"/>
                        <a:t>Propofol </a:t>
                      </a:r>
                      <a:r>
                        <a:rPr lang="de-CH" sz="1400" dirty="0" err="1" smtClean="0"/>
                        <a:t>treatment</a:t>
                      </a:r>
                      <a:r>
                        <a:rPr lang="de-CH" sz="1400" dirty="0" smtClean="0"/>
                        <a:t> </a:t>
                      </a:r>
                      <a:r>
                        <a:rPr lang="de-CH" sz="1400" dirty="0" err="1" smtClean="0"/>
                        <a:t>group</a:t>
                      </a:r>
                      <a:r>
                        <a:rPr lang="de-CH" sz="1400" dirty="0" smtClean="0"/>
                        <a:t> </a:t>
                      </a:r>
                      <a:r>
                        <a:rPr lang="de-CH" sz="1400" dirty="0" err="1" smtClean="0"/>
                        <a:t>characteristics</a:t>
                      </a:r>
                      <a:endParaRPr lang="de-CH" sz="14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CH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CH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CH" dirty="0"/>
                    </a:p>
                  </a:txBody>
                  <a:tcPr/>
                </a:tc>
              </a:tr>
              <a:tr h="681303">
                <a:tc>
                  <a:txBody>
                    <a:bodyPr/>
                    <a:lstStyle/>
                    <a:p>
                      <a:endParaRPr lang="de-CH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CH" sz="1400" dirty="0" smtClean="0"/>
                        <a:t>Group A</a:t>
                      </a:r>
                    </a:p>
                    <a:p>
                      <a:r>
                        <a:rPr lang="de-CH" sz="1400" dirty="0" smtClean="0"/>
                        <a:t>N=20</a:t>
                      </a:r>
                      <a:endParaRPr lang="de-CH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CH" sz="1400" dirty="0" smtClean="0"/>
                        <a:t>Group B</a:t>
                      </a:r>
                    </a:p>
                    <a:p>
                      <a:r>
                        <a:rPr lang="de-CH" sz="1400" dirty="0" smtClean="0"/>
                        <a:t>N=20</a:t>
                      </a:r>
                      <a:endParaRPr lang="de-CH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CH" sz="1400" dirty="0" smtClean="0"/>
                        <a:t>Group C</a:t>
                      </a:r>
                    </a:p>
                    <a:p>
                      <a:r>
                        <a:rPr lang="de-CH" sz="1400" dirty="0" smtClean="0"/>
                        <a:t>N=20</a:t>
                      </a:r>
                      <a:endParaRPr lang="de-CH" sz="1400" dirty="0"/>
                    </a:p>
                  </a:txBody>
                  <a:tcPr/>
                </a:tc>
              </a:tr>
              <a:tr h="681303">
                <a:tc>
                  <a:txBody>
                    <a:bodyPr/>
                    <a:lstStyle/>
                    <a:p>
                      <a:r>
                        <a:rPr lang="de-CH" sz="1400" dirty="0" smtClean="0"/>
                        <a:t>Propofol </a:t>
                      </a:r>
                      <a:r>
                        <a:rPr lang="de-CH" sz="1400" dirty="0" err="1" smtClean="0"/>
                        <a:t>infusion</a:t>
                      </a:r>
                      <a:r>
                        <a:rPr lang="de-CH" sz="1400" dirty="0" smtClean="0"/>
                        <a:t>  rate</a:t>
                      </a:r>
                      <a:endParaRPr lang="de-CH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CH" sz="1400" dirty="0" smtClean="0"/>
                        <a:t>3mg/kg/h</a:t>
                      </a:r>
                      <a:endParaRPr lang="de-CH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CH" sz="1400" dirty="0" smtClean="0"/>
                        <a:t>6mg/kg/h</a:t>
                      </a:r>
                      <a:endParaRPr lang="de-CH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CH" sz="1400" dirty="0" smtClean="0"/>
                        <a:t>9mg/kg/h</a:t>
                      </a:r>
                      <a:endParaRPr lang="de-CH" sz="1400" dirty="0"/>
                    </a:p>
                  </a:txBody>
                  <a:tcPr/>
                </a:tc>
              </a:tr>
              <a:tr h="908418">
                <a:tc>
                  <a:txBody>
                    <a:bodyPr/>
                    <a:lstStyle/>
                    <a:p>
                      <a:r>
                        <a:rPr lang="de-CH" sz="1400" dirty="0" smtClean="0"/>
                        <a:t>Total dose</a:t>
                      </a:r>
                      <a:r>
                        <a:rPr lang="de-CH" sz="1400" baseline="0" dirty="0" smtClean="0"/>
                        <a:t> of </a:t>
                      </a:r>
                      <a:r>
                        <a:rPr lang="de-CH" sz="1400" baseline="0" dirty="0" err="1" smtClean="0"/>
                        <a:t>propofol</a:t>
                      </a:r>
                      <a:r>
                        <a:rPr lang="de-CH" sz="1400" baseline="0" dirty="0" smtClean="0"/>
                        <a:t>  (mg) </a:t>
                      </a:r>
                      <a:r>
                        <a:rPr lang="de-CH" sz="1400" baseline="0" dirty="0" err="1" smtClean="0"/>
                        <a:t>mean</a:t>
                      </a:r>
                      <a:r>
                        <a:rPr lang="de-CH" sz="1400" baseline="0" dirty="0" smtClean="0"/>
                        <a:t> +/- </a:t>
                      </a:r>
                      <a:r>
                        <a:rPr lang="de-CH" sz="1400" baseline="0" dirty="0" err="1" smtClean="0"/>
                        <a:t>sd</a:t>
                      </a:r>
                      <a:endParaRPr lang="de-CH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CH" sz="1400" dirty="0" smtClean="0"/>
                        <a:t>222.5 +/- 9.3</a:t>
                      </a:r>
                      <a:endParaRPr lang="de-CH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CH" sz="1400" dirty="0" smtClean="0"/>
                        <a:t>286.7 +/- 10.4</a:t>
                      </a:r>
                      <a:endParaRPr lang="de-CH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CH" sz="1400" dirty="0" smtClean="0"/>
                        <a:t>355.3 +/- 12.3</a:t>
                      </a:r>
                      <a:endParaRPr lang="de-CH" sz="1400" dirty="0"/>
                    </a:p>
                  </a:txBody>
                  <a:tcPr/>
                </a:tc>
              </a:tr>
            </a:tbl>
          </a:graphicData>
        </a:graphic>
      </p:graphicFrame>
      <p:grpSp>
        <p:nvGrpSpPr>
          <p:cNvPr id="12" name="Gruppieren 11"/>
          <p:cNvGrpSpPr/>
          <p:nvPr/>
        </p:nvGrpSpPr>
        <p:grpSpPr>
          <a:xfrm>
            <a:off x="4643438" y="2060848"/>
            <a:ext cx="4146550" cy="3357562"/>
            <a:chOff x="4643438" y="2060848"/>
            <a:chExt cx="4146550" cy="3357562"/>
          </a:xfrm>
        </p:grpSpPr>
        <p:pic>
          <p:nvPicPr>
            <p:cNvPr id="13" name="Picture 6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643438" y="2060848"/>
              <a:ext cx="4146550" cy="33575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4" name="Pfeil nach unten 13"/>
            <p:cNvSpPr/>
            <p:nvPr/>
          </p:nvSpPr>
          <p:spPr>
            <a:xfrm flipH="1">
              <a:off x="5220072" y="2564606"/>
              <a:ext cx="216024" cy="792088"/>
            </a:xfrm>
            <a:prstGeom prst="downArrow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CH"/>
            </a:p>
          </p:txBody>
        </p:sp>
      </p:grpSp>
      <p:sp>
        <p:nvSpPr>
          <p:cNvPr id="9" name="Text Box 10"/>
          <p:cNvSpPr txBox="1">
            <a:spLocks noChangeArrowheads="1"/>
          </p:cNvSpPr>
          <p:nvPr/>
        </p:nvSpPr>
        <p:spPr bwMode="auto">
          <a:xfrm>
            <a:off x="6378499" y="6550223"/>
            <a:ext cx="2765501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/>
            <a:r>
              <a:rPr lang="de-DE" sz="1400" dirty="0" err="1">
                <a:latin typeface="+mn-lt"/>
              </a:rPr>
              <a:t>Gepts</a:t>
            </a:r>
            <a:r>
              <a:rPr lang="de-DE" sz="1400" dirty="0">
                <a:latin typeface="+mn-lt"/>
              </a:rPr>
              <a:t>, E. et al </a:t>
            </a:r>
            <a:r>
              <a:rPr lang="de-DE" sz="1400" dirty="0" err="1">
                <a:latin typeface="+mn-lt"/>
              </a:rPr>
              <a:t>Postgrad</a:t>
            </a:r>
            <a:r>
              <a:rPr lang="de-DE" sz="1400" dirty="0">
                <a:latin typeface="+mn-lt"/>
              </a:rPr>
              <a:t> Med J 1985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ChangeArrowheads="1"/>
          </p:cNvSpPr>
          <p:nvPr/>
        </p:nvSpPr>
        <p:spPr bwMode="auto">
          <a:xfrm>
            <a:off x="0" y="0"/>
            <a:ext cx="9144000" cy="981075"/>
          </a:xfrm>
          <a:prstGeom prst="rect">
            <a:avLst/>
          </a:prstGeom>
          <a:gradFill flip="none" rotWithShape="1">
            <a:gsLst>
              <a:gs pos="0">
                <a:schemeClr val="accent1">
                  <a:shade val="51000"/>
                  <a:satMod val="130000"/>
                </a:schemeClr>
              </a:gs>
              <a:gs pos="80000">
                <a:schemeClr val="accent1">
                  <a:shade val="93000"/>
                  <a:satMod val="130000"/>
                </a:schemeClr>
              </a:gs>
              <a:gs pos="100000">
                <a:schemeClr val="accent1">
                  <a:shade val="94000"/>
                  <a:satMod val="135000"/>
                </a:schemeClr>
              </a:gs>
            </a:gsLst>
            <a:lin ang="5400000" scaled="1"/>
            <a:tileRect/>
          </a:gradFill>
          <a:ln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endParaRPr lang="de-CH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3075" name="Rectangle 3"/>
          <p:cNvSpPr>
            <a:spLocks noChangeArrowheads="1"/>
          </p:cNvSpPr>
          <p:nvPr/>
        </p:nvSpPr>
        <p:spPr bwMode="auto">
          <a:xfrm>
            <a:off x="76200" y="204788"/>
            <a:ext cx="89916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r>
              <a:rPr lang="de-DE" sz="2800" b="1" dirty="0" smtClean="0">
                <a:solidFill>
                  <a:schemeClr val="bg1"/>
                </a:solidFill>
                <a:latin typeface="+mj-lt"/>
              </a:rPr>
              <a:t>Synonymes: EDPS / NAAPS / NAPS</a:t>
            </a:r>
            <a:endParaRPr lang="en-US" sz="2800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251520" y="1268760"/>
            <a:ext cx="8435280" cy="4857403"/>
          </a:xfrm>
          <a:prstGeom prst="rect">
            <a:avLst/>
          </a:prstGeom>
        </p:spPr>
        <p:txBody>
          <a:bodyPr/>
          <a:lstStyle/>
          <a:p>
            <a:pPr marL="361950" indent="-361950">
              <a:buClr>
                <a:schemeClr val="tx1"/>
              </a:buClr>
              <a:buFont typeface="Arial" pitchFamily="34" charset="0"/>
              <a:buChar char="•"/>
            </a:pPr>
            <a:r>
              <a:rPr lang="de-DE" b="1" smtClean="0">
                <a:latin typeface="+mn-lt"/>
              </a:rPr>
              <a:t>EDPS</a:t>
            </a:r>
            <a:r>
              <a:rPr lang="de-DE" smtClean="0">
                <a:latin typeface="+mn-lt"/>
              </a:rPr>
              <a:t>  	Endoscopist </a:t>
            </a:r>
            <a:r>
              <a:rPr lang="de-DE" err="1" smtClean="0">
                <a:latin typeface="+mn-lt"/>
              </a:rPr>
              <a:t>directed</a:t>
            </a:r>
            <a:r>
              <a:rPr lang="de-DE" smtClean="0">
                <a:latin typeface="+mn-lt"/>
              </a:rPr>
              <a:t> Propofol 					Sedation</a:t>
            </a:r>
            <a:endParaRPr lang="de-DE" dirty="0" smtClean="0">
              <a:latin typeface="+mn-lt"/>
            </a:endParaRPr>
          </a:p>
          <a:p>
            <a:pPr>
              <a:buFont typeface="Arial" pitchFamily="34" charset="0"/>
              <a:buChar char="•"/>
            </a:pPr>
            <a:endParaRPr lang="de-DE" dirty="0" smtClean="0">
              <a:latin typeface="+mn-lt"/>
            </a:endParaRPr>
          </a:p>
          <a:p>
            <a:pPr>
              <a:buFont typeface="Arial" pitchFamily="34" charset="0"/>
              <a:buChar char="•"/>
            </a:pPr>
            <a:endParaRPr lang="de-DE" dirty="0" smtClean="0">
              <a:latin typeface="+mn-lt"/>
            </a:endParaRPr>
          </a:p>
          <a:p>
            <a:pPr marL="361950" indent="-361950">
              <a:buClr>
                <a:schemeClr val="tx1"/>
              </a:buClr>
              <a:buFont typeface="Arial" pitchFamily="34" charset="0"/>
              <a:buChar char="•"/>
            </a:pPr>
            <a:r>
              <a:rPr lang="de-DE" b="1" smtClean="0">
                <a:latin typeface="+mn-lt"/>
              </a:rPr>
              <a:t>NAAPS</a:t>
            </a:r>
            <a:r>
              <a:rPr lang="de-DE" smtClean="0">
                <a:latin typeface="+mn-lt"/>
              </a:rPr>
              <a:t> 	Non- </a:t>
            </a:r>
            <a:r>
              <a:rPr lang="de-DE" err="1" smtClean="0">
                <a:latin typeface="+mn-lt"/>
              </a:rPr>
              <a:t>Anaesthesiologist</a:t>
            </a:r>
            <a:r>
              <a:rPr lang="de-DE" smtClean="0">
                <a:latin typeface="+mn-lt"/>
              </a:rPr>
              <a:t> 						administered Propofol </a:t>
            </a:r>
            <a:r>
              <a:rPr lang="de-DE" dirty="0" err="1" smtClean="0">
                <a:latin typeface="+mn-lt"/>
              </a:rPr>
              <a:t>Sedation</a:t>
            </a:r>
            <a:endParaRPr lang="de-DE" dirty="0" smtClean="0">
              <a:latin typeface="+mn-lt"/>
            </a:endParaRPr>
          </a:p>
          <a:p>
            <a:pPr>
              <a:buFont typeface="Arial" pitchFamily="34" charset="0"/>
              <a:buChar char="•"/>
            </a:pPr>
            <a:endParaRPr lang="de-DE" dirty="0" smtClean="0">
              <a:latin typeface="+mn-lt"/>
            </a:endParaRPr>
          </a:p>
          <a:p>
            <a:pPr>
              <a:buFont typeface="Arial" pitchFamily="34" charset="0"/>
              <a:buChar char="•"/>
            </a:pPr>
            <a:endParaRPr lang="de-DE" dirty="0" smtClean="0">
              <a:latin typeface="+mn-lt"/>
            </a:endParaRPr>
          </a:p>
          <a:p>
            <a:pPr marL="361950" indent="-361950">
              <a:buClr>
                <a:schemeClr val="tx1"/>
              </a:buClr>
              <a:buFont typeface="Arial" pitchFamily="34" charset="0"/>
              <a:buChar char="•"/>
            </a:pPr>
            <a:r>
              <a:rPr lang="de-DE" b="1" smtClean="0">
                <a:latin typeface="+mn-lt"/>
              </a:rPr>
              <a:t>NAPS</a:t>
            </a:r>
            <a:r>
              <a:rPr lang="de-DE" smtClean="0">
                <a:latin typeface="+mn-lt"/>
              </a:rPr>
              <a:t> 	Nurse </a:t>
            </a:r>
            <a:r>
              <a:rPr lang="de-DE" dirty="0" err="1" smtClean="0">
                <a:latin typeface="+mn-lt"/>
              </a:rPr>
              <a:t>administered</a:t>
            </a:r>
            <a:r>
              <a:rPr lang="de-DE" dirty="0" smtClean="0">
                <a:latin typeface="+mn-lt"/>
              </a:rPr>
              <a:t> </a:t>
            </a:r>
            <a:r>
              <a:rPr lang="de-DE" smtClean="0">
                <a:latin typeface="+mn-lt"/>
              </a:rPr>
              <a:t>Propofol 					Sedation </a:t>
            </a:r>
            <a:endParaRPr lang="de-DE" dirty="0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ChangeArrowheads="1"/>
          </p:cNvSpPr>
          <p:nvPr/>
        </p:nvSpPr>
        <p:spPr bwMode="auto">
          <a:xfrm>
            <a:off x="0" y="0"/>
            <a:ext cx="9144000" cy="981075"/>
          </a:xfrm>
          <a:prstGeom prst="rect">
            <a:avLst/>
          </a:prstGeom>
          <a:gradFill flip="none" rotWithShape="1">
            <a:gsLst>
              <a:gs pos="0">
                <a:schemeClr val="accent1">
                  <a:shade val="51000"/>
                  <a:satMod val="130000"/>
                </a:schemeClr>
              </a:gs>
              <a:gs pos="80000">
                <a:schemeClr val="accent1">
                  <a:shade val="93000"/>
                  <a:satMod val="130000"/>
                </a:schemeClr>
              </a:gs>
              <a:gs pos="100000">
                <a:schemeClr val="accent1">
                  <a:shade val="94000"/>
                  <a:satMod val="135000"/>
                </a:schemeClr>
              </a:gs>
            </a:gsLst>
            <a:lin ang="5400000" scaled="1"/>
            <a:tileRect/>
          </a:gradFill>
          <a:ln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endParaRPr lang="de-CH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3075" name="Rectangle 3"/>
          <p:cNvSpPr>
            <a:spLocks noChangeArrowheads="1"/>
          </p:cNvSpPr>
          <p:nvPr/>
        </p:nvSpPr>
        <p:spPr bwMode="auto">
          <a:xfrm>
            <a:off x="76200" y="204788"/>
            <a:ext cx="89916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r>
              <a:rPr lang="de-CH" sz="2800" b="1" dirty="0" err="1" smtClean="0">
                <a:solidFill>
                  <a:schemeClr val="bg1"/>
                </a:solidFill>
                <a:latin typeface="+mj-lt"/>
              </a:rPr>
              <a:t>Expérience</a:t>
            </a:r>
            <a:r>
              <a:rPr lang="de-CH" sz="2800" b="1" dirty="0" smtClean="0">
                <a:solidFill>
                  <a:schemeClr val="bg1"/>
                </a:solidFill>
                <a:latin typeface="+mj-lt"/>
              </a:rPr>
              <a:t> internationale EDPS / NAAPS</a:t>
            </a:r>
            <a:endParaRPr lang="en-US" sz="2800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5" name="Inhaltsplatzhalter 2"/>
          <p:cNvSpPr txBox="1">
            <a:spLocks/>
          </p:cNvSpPr>
          <p:nvPr/>
        </p:nvSpPr>
        <p:spPr>
          <a:xfrm>
            <a:off x="251520" y="1268760"/>
            <a:ext cx="8229600" cy="4525963"/>
          </a:xfrm>
          <a:prstGeom prst="rect">
            <a:avLst/>
          </a:prstGeom>
        </p:spPr>
        <p:txBody>
          <a:bodyPr/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>
                <a:tab pos="6819900" algn="r"/>
              </a:tabLst>
              <a:defRPr/>
            </a:pPr>
            <a:r>
              <a:rPr kumimoji="0" lang="de-CH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Nombre</a:t>
            </a:r>
            <a:r>
              <a:rPr kumimoji="0" lang="de-CH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total</a:t>
            </a:r>
            <a:r>
              <a:rPr kumimoji="0" lang="de-CH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646‘080</a:t>
            </a:r>
            <a:endParaRPr kumimoji="0" lang="de-CH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>
                <a:tab pos="6819900" algn="r"/>
              </a:tabLst>
              <a:defRPr/>
            </a:pPr>
            <a:r>
              <a:rPr kumimoji="0" lang="de-CH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Intubations</a:t>
            </a:r>
            <a:r>
              <a:rPr kumimoji="0" lang="de-CH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de-CH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endotrachéales</a:t>
            </a:r>
            <a:r>
              <a:rPr kumimoji="0" lang="de-CH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11</a:t>
            </a:r>
            <a:endParaRPr kumimoji="0" lang="de-CH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>
                <a:tab pos="6819900" algn="r"/>
              </a:tabLst>
              <a:defRPr/>
            </a:pPr>
            <a:r>
              <a:rPr kumimoji="0" lang="de-CH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Troubles </a:t>
            </a:r>
            <a:r>
              <a:rPr kumimoji="0" lang="de-CH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neurologiques</a:t>
            </a:r>
            <a:r>
              <a:rPr kumimoji="0" lang="de-CH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durables	</a:t>
            </a:r>
            <a:r>
              <a:rPr kumimoji="0" lang="de-CH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0</a:t>
            </a:r>
            <a:endParaRPr kumimoji="0" lang="de-CH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>
                <a:tab pos="6819900" algn="r"/>
              </a:tabLst>
              <a:defRPr/>
            </a:pPr>
            <a:r>
              <a:rPr kumimoji="0" lang="de-CH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Cas</a:t>
            </a:r>
            <a:r>
              <a:rPr kumimoji="0" lang="de-CH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de </a:t>
            </a:r>
            <a:r>
              <a:rPr kumimoji="0" lang="de-CH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décès</a:t>
            </a:r>
            <a:r>
              <a:rPr kumimoji="0" lang="de-CH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4</a:t>
            </a:r>
          </a:p>
        </p:txBody>
      </p:sp>
      <p:sp>
        <p:nvSpPr>
          <p:cNvPr id="9" name="Rechteck 8"/>
          <p:cNvSpPr/>
          <p:nvPr/>
        </p:nvSpPr>
        <p:spPr>
          <a:xfrm>
            <a:off x="251520" y="4149080"/>
            <a:ext cx="8892480" cy="17173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</a:pPr>
            <a:r>
              <a:rPr lang="en-US" b="1" dirty="0" smtClean="0">
                <a:latin typeface="+mn-lt"/>
              </a:rPr>
              <a:t>L’EDPS a </a:t>
            </a:r>
            <a:r>
              <a:rPr lang="en-US" b="1" dirty="0" err="1" smtClean="0">
                <a:latin typeface="+mn-lt"/>
              </a:rPr>
              <a:t>été</a:t>
            </a:r>
            <a:r>
              <a:rPr lang="en-US" b="1" dirty="0" smtClean="0">
                <a:latin typeface="+mn-lt"/>
              </a:rPr>
              <a:t> </a:t>
            </a:r>
            <a:r>
              <a:rPr lang="en-US" b="1" dirty="0" err="1" smtClean="0">
                <a:latin typeface="+mn-lt"/>
              </a:rPr>
              <a:t>mieux</a:t>
            </a:r>
            <a:r>
              <a:rPr lang="en-US" b="1" dirty="0" smtClean="0">
                <a:latin typeface="+mn-lt"/>
              </a:rPr>
              <a:t> </a:t>
            </a:r>
            <a:r>
              <a:rPr lang="en-US" b="1" dirty="0" err="1" smtClean="0">
                <a:latin typeface="+mn-lt"/>
              </a:rPr>
              <a:t>étudié</a:t>
            </a:r>
            <a:r>
              <a:rPr lang="en-US" b="1" dirty="0" smtClean="0">
                <a:latin typeface="+mn-lt"/>
              </a:rPr>
              <a:t> et </a:t>
            </a:r>
            <a:r>
              <a:rPr lang="en-US" b="1" dirty="0" err="1" smtClean="0">
                <a:latin typeface="+mn-lt"/>
              </a:rPr>
              <a:t>est</a:t>
            </a:r>
            <a:r>
              <a:rPr lang="en-US" b="1" dirty="0" smtClean="0">
                <a:latin typeface="+mn-lt"/>
              </a:rPr>
              <a:t> plus </a:t>
            </a:r>
            <a:r>
              <a:rPr lang="en-US" b="1" dirty="0" err="1" smtClean="0">
                <a:latin typeface="+mn-lt"/>
              </a:rPr>
              <a:t>sûr</a:t>
            </a:r>
            <a:r>
              <a:rPr lang="en-US" b="1" dirty="0" smtClean="0">
                <a:latin typeface="+mn-lt"/>
              </a:rPr>
              <a:t> </a:t>
            </a:r>
            <a:r>
              <a:rPr lang="en-US" b="1" dirty="0" err="1" smtClean="0">
                <a:latin typeface="+mn-lt"/>
              </a:rPr>
              <a:t>que</a:t>
            </a:r>
            <a:r>
              <a:rPr lang="en-US" b="1" dirty="0" smtClean="0">
                <a:latin typeface="+mn-lt"/>
              </a:rPr>
              <a:t> la </a:t>
            </a:r>
            <a:r>
              <a:rPr lang="en-US" b="1" dirty="0" err="1" smtClean="0">
                <a:latin typeface="+mn-lt"/>
              </a:rPr>
              <a:t>combinaison</a:t>
            </a:r>
            <a:r>
              <a:rPr lang="en-US" b="1" dirty="0" smtClean="0">
                <a:latin typeface="+mn-lt"/>
              </a:rPr>
              <a:t> midazolam / </a:t>
            </a:r>
            <a:r>
              <a:rPr lang="en-US" b="1" dirty="0" err="1" smtClean="0">
                <a:latin typeface="+mn-lt"/>
              </a:rPr>
              <a:t>péthidine</a:t>
            </a:r>
            <a:r>
              <a:rPr lang="en-US" b="1" dirty="0" smtClean="0">
                <a:latin typeface="+mn-lt"/>
              </a:rPr>
              <a:t>.</a:t>
            </a:r>
          </a:p>
          <a:p>
            <a:pPr>
              <a:spcBef>
                <a:spcPct val="20000"/>
              </a:spcBef>
            </a:pPr>
            <a:endParaRPr lang="en-US" b="1" dirty="0">
              <a:latin typeface="+mn-lt"/>
            </a:endParaRPr>
          </a:p>
          <a:p>
            <a:pPr>
              <a:spcBef>
                <a:spcPct val="20000"/>
              </a:spcBef>
            </a:pPr>
            <a:r>
              <a:rPr lang="en-US" b="1" dirty="0" err="1" smtClean="0">
                <a:latin typeface="+mn-lt"/>
              </a:rPr>
              <a:t>Même</a:t>
            </a:r>
            <a:r>
              <a:rPr lang="en-US" b="1" dirty="0" smtClean="0">
                <a:latin typeface="+mn-lt"/>
              </a:rPr>
              <a:t> </a:t>
            </a:r>
            <a:r>
              <a:rPr lang="en-US" b="1" dirty="0" err="1" smtClean="0">
                <a:latin typeface="+mn-lt"/>
              </a:rPr>
              <a:t>résultats</a:t>
            </a:r>
            <a:r>
              <a:rPr lang="en-US" b="1" dirty="0" smtClean="0">
                <a:latin typeface="+mn-lt"/>
              </a:rPr>
              <a:t> de </a:t>
            </a:r>
            <a:r>
              <a:rPr lang="en-US" b="1" dirty="0" err="1" smtClean="0">
                <a:latin typeface="+mn-lt"/>
              </a:rPr>
              <a:t>sécurité</a:t>
            </a:r>
            <a:r>
              <a:rPr lang="en-US" b="1" dirty="0" smtClean="0">
                <a:latin typeface="+mn-lt"/>
              </a:rPr>
              <a:t> </a:t>
            </a:r>
            <a:r>
              <a:rPr lang="en-US" b="1" dirty="0" err="1" smtClean="0">
                <a:latin typeface="+mn-lt"/>
              </a:rPr>
              <a:t>que</a:t>
            </a:r>
            <a:r>
              <a:rPr lang="en-US" b="1" dirty="0" smtClean="0">
                <a:latin typeface="+mn-lt"/>
              </a:rPr>
              <a:t> les </a:t>
            </a:r>
            <a:r>
              <a:rPr lang="en-US" b="1" dirty="0" err="1" smtClean="0">
                <a:latin typeface="+mn-lt"/>
              </a:rPr>
              <a:t>anesthésistes</a:t>
            </a:r>
            <a:r>
              <a:rPr lang="en-US" b="1" dirty="0" smtClean="0">
                <a:latin typeface="+mn-lt"/>
              </a:rPr>
              <a:t>.</a:t>
            </a:r>
            <a:endParaRPr lang="en-US" b="1" dirty="0">
              <a:latin typeface="+mn-lt"/>
            </a:endParaRPr>
          </a:p>
        </p:txBody>
      </p:sp>
      <p:sp>
        <p:nvSpPr>
          <p:cNvPr id="7" name="Text Box 4"/>
          <p:cNvSpPr txBox="1">
            <a:spLocks noChangeArrowheads="1"/>
          </p:cNvSpPr>
          <p:nvPr/>
        </p:nvSpPr>
        <p:spPr bwMode="auto">
          <a:xfrm>
            <a:off x="5831061" y="6553200"/>
            <a:ext cx="3312939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>
              <a:spcBef>
                <a:spcPct val="50000"/>
              </a:spcBef>
            </a:pPr>
            <a:r>
              <a:rPr lang="de-CH" sz="1400" dirty="0">
                <a:latin typeface="+mn-lt"/>
              </a:rPr>
              <a:t>Rex D.K. et al. </a:t>
            </a:r>
            <a:r>
              <a:rPr lang="de-DE" sz="1400" dirty="0" err="1">
                <a:latin typeface="+mn-lt"/>
              </a:rPr>
              <a:t>Gastroenterology</a:t>
            </a:r>
            <a:r>
              <a:rPr lang="de-DE" sz="1400" dirty="0">
                <a:latin typeface="+mn-lt"/>
              </a:rPr>
              <a:t> 2009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9.0&quot;&gt;&lt;object type=&quot;1&quot; unique_id=&quot;10001&quot;&gt;&lt;object type=&quot;2&quot; unique_id=&quot;10061&quot;&gt;&lt;object type=&quot;3&quot; unique_id=&quot;10062&quot;&gt;&lt;property id=&quot;20148&quot; value=&quot;5&quot;/&gt;&lt;property id=&quot;20300&quot; value=&quot;Folie 1&quot;/&gt;&lt;property id=&quot;20307&quot; value=&quot;598&quot;/&gt;&lt;/object&gt;&lt;object type=&quot;3&quot; unique_id=&quot;10063&quot;&gt;&lt;property id=&quot;20148&quot; value=&quot;5&quot;/&gt;&lt;property id=&quot;20300&quot; value=&quot;Folie 2&quot;/&gt;&lt;property id=&quot;20307&quot; value=&quot;629&quot;/&gt;&lt;/object&gt;&lt;object type=&quot;3&quot; unique_id=&quot;10064&quot;&gt;&lt;property id=&quot;20148&quot; value=&quot;5&quot;/&gt;&lt;property id=&quot;20300&quot; value=&quot;Folie 3&quot;/&gt;&lt;property id=&quot;20307&quot; value=&quot;640&quot;/&gt;&lt;/object&gt;&lt;object type=&quot;3&quot; unique_id=&quot;10065&quot;&gt;&lt;property id=&quot;20148&quot; value=&quot;5&quot;/&gt;&lt;property id=&quot;20300&quot; value=&quot;Folie 4&quot;/&gt;&lt;property id=&quot;20307&quot; value=&quot;641&quot;/&gt;&lt;/object&gt;&lt;object type=&quot;3&quot; unique_id=&quot;10066&quot;&gt;&lt;property id=&quot;20148&quot; value=&quot;5&quot;/&gt;&lt;property id=&quot;20300&quot; value=&quot;Folie 5&quot;/&gt;&lt;property id=&quot;20307&quot; value=&quot;642&quot;/&gt;&lt;/object&gt;&lt;object type=&quot;3&quot; unique_id=&quot;10067&quot;&gt;&lt;property id=&quot;20148&quot; value=&quot;5&quot;/&gt;&lt;property id=&quot;20300&quot; value=&quot;Folie 6&quot;/&gt;&lt;property id=&quot;20307&quot; value=&quot;643&quot;/&gt;&lt;/object&gt;&lt;object type=&quot;3&quot; unique_id=&quot;10068&quot;&gt;&lt;property id=&quot;20148&quot; value=&quot;5&quot;/&gt;&lt;property id=&quot;20300&quot; value=&quot;Folie 7&quot;/&gt;&lt;property id=&quot;20307&quot; value=&quot;644&quot;/&gt;&lt;/object&gt;&lt;object type=&quot;3&quot; unique_id=&quot;10069&quot;&gt;&lt;property id=&quot;20148&quot; value=&quot;5&quot;/&gt;&lt;property id=&quot;20300&quot; value=&quot;Folie 8&quot;/&gt;&lt;property id=&quot;20307&quot; value=&quot;645&quot;/&gt;&lt;/object&gt;&lt;object type=&quot;3&quot; unique_id=&quot;10070&quot;&gt;&lt;property id=&quot;20148&quot; value=&quot;5&quot;/&gt;&lt;property id=&quot;20300&quot; value=&quot;Folie 9&quot;/&gt;&lt;property id=&quot;20307&quot; value=&quot;646&quot;/&gt;&lt;/object&gt;&lt;object type=&quot;3&quot; unique_id=&quot;10071&quot;&gt;&lt;property id=&quot;20148&quot; value=&quot;5&quot;/&gt;&lt;property id=&quot;20300&quot; value=&quot;Folie 10&quot;/&gt;&lt;property id=&quot;20307&quot; value=&quot;647&quot;/&gt;&lt;/object&gt;&lt;object type=&quot;3&quot; unique_id=&quot;10072&quot;&gt;&lt;property id=&quot;20148&quot; value=&quot;5&quot;/&gt;&lt;property id=&quot;20300&quot; value=&quot;Folie 11&quot;/&gt;&lt;property id=&quot;20307&quot; value=&quot;648&quot;/&gt;&lt;/object&gt;&lt;object type=&quot;3&quot; unique_id=&quot;10073&quot;&gt;&lt;property id=&quot;20148&quot; value=&quot;5&quot;/&gt;&lt;property id=&quot;20300&quot; value=&quot;Folie 12&quot;/&gt;&lt;property id=&quot;20307&quot; value=&quot;649&quot;/&gt;&lt;/object&gt;&lt;object type=&quot;3&quot; unique_id=&quot;10074&quot;&gt;&lt;property id=&quot;20148&quot; value=&quot;5&quot;/&gt;&lt;property id=&quot;20300&quot; value=&quot;Folie 13&quot;/&gt;&lt;property id=&quot;20307&quot; value=&quot;650&quot;/&gt;&lt;/object&gt;&lt;object type=&quot;3&quot; unique_id=&quot;10075&quot;&gt;&lt;property id=&quot;20148&quot; value=&quot;5&quot;/&gt;&lt;property id=&quot;20300&quot; value=&quot;Folie 14&quot;/&gt;&lt;property id=&quot;20307&quot; value=&quot;651&quot;/&gt;&lt;/object&gt;&lt;object type=&quot;3&quot; unique_id=&quot;10076&quot;&gt;&lt;property id=&quot;20148&quot; value=&quot;5&quot;/&gt;&lt;property id=&quot;20300&quot; value=&quot;Folie 15&quot;/&gt;&lt;property id=&quot;20307&quot; value=&quot;652&quot;/&gt;&lt;/object&gt;&lt;object type=&quot;3&quot; unique_id=&quot;10077&quot;&gt;&lt;property id=&quot;20148&quot; value=&quot;5&quot;/&gt;&lt;property id=&quot;20300&quot; value=&quot;Folie 16&quot;/&gt;&lt;property id=&quot;20307&quot; value=&quot;653&quot;/&gt;&lt;/object&gt;&lt;object type=&quot;3&quot; unique_id=&quot;10078&quot;&gt;&lt;property id=&quot;20148&quot; value=&quot;5&quot;/&gt;&lt;property id=&quot;20300&quot; value=&quot;Folie 17&quot;/&gt;&lt;property id=&quot;20307&quot; value=&quot;654&quot;/&gt;&lt;/object&gt;&lt;object type=&quot;3&quot; unique_id=&quot;10079&quot;&gt;&lt;property id=&quot;20148&quot; value=&quot;5&quot;/&gt;&lt;property id=&quot;20300&quot; value=&quot;Folie 18&quot;/&gt;&lt;property id=&quot;20307&quot; value=&quot;655&quot;/&gt;&lt;/object&gt;&lt;object type=&quot;3&quot; unique_id=&quot;10080&quot;&gt;&lt;property id=&quot;20148&quot; value=&quot;5&quot;/&gt;&lt;property id=&quot;20300&quot; value=&quot;Folie 19&quot;/&gt;&lt;property id=&quot;20307&quot; value=&quot;656&quot;/&gt;&lt;/object&gt;&lt;object type=&quot;3&quot; unique_id=&quot;10081&quot;&gt;&lt;property id=&quot;20148&quot; value=&quot;5&quot;/&gt;&lt;property id=&quot;20300&quot; value=&quot;Folie 20&quot;/&gt;&lt;property id=&quot;20307&quot; value=&quot;657&quot;/&gt;&lt;/object&gt;&lt;object type=&quot;3&quot; unique_id=&quot;10082&quot;&gt;&lt;property id=&quot;20148&quot; value=&quot;5&quot;/&gt;&lt;property id=&quot;20300&quot; value=&quot;Folie 21&quot;/&gt;&lt;property id=&quot;20307&quot; value=&quot;658&quot;/&gt;&lt;/object&gt;&lt;object type=&quot;3&quot; unique_id=&quot;10083&quot;&gt;&lt;property id=&quot;20148&quot; value=&quot;5&quot;/&gt;&lt;property id=&quot;20300&quot; value=&quot;Folie 22&quot;/&gt;&lt;property id=&quot;20307&quot; value=&quot;659&quot;/&gt;&lt;/object&gt;&lt;object type=&quot;3&quot; unique_id=&quot;10084&quot;&gt;&lt;property id=&quot;20148&quot; value=&quot;5&quot;/&gt;&lt;property id=&quot;20300&quot; value=&quot;Folie 23&quot;/&gt;&lt;property id=&quot;20307&quot; value=&quot;660&quot;/&gt;&lt;/object&gt;&lt;object type=&quot;3&quot; unique_id=&quot;10085&quot;&gt;&lt;property id=&quot;20148&quot; value=&quot;5&quot;/&gt;&lt;property id=&quot;20300&quot; value=&quot;Folie 24&quot;/&gt;&lt;property id=&quot;20307&quot; value=&quot;661&quot;/&gt;&lt;/object&gt;&lt;object type=&quot;3&quot; unique_id=&quot;10086&quot;&gt;&lt;property id=&quot;20148&quot; value=&quot;5&quot;/&gt;&lt;property id=&quot;20300&quot; value=&quot;Folie 25&quot;/&gt;&lt;property id=&quot;20307&quot; value=&quot;662&quot;/&gt;&lt;/object&gt;&lt;object type=&quot;3&quot; unique_id=&quot;10087&quot;&gt;&lt;property id=&quot;20148&quot; value=&quot;5&quot;/&gt;&lt;property id=&quot;20300&quot; value=&quot;Folie 26&quot;/&gt;&lt;property id=&quot;20307&quot; value=&quot;663&quot;/&gt;&lt;/object&gt;&lt;object type=&quot;3&quot; unique_id=&quot;10088&quot;&gt;&lt;property id=&quot;20148&quot; value=&quot;5&quot;/&gt;&lt;property id=&quot;20300&quot; value=&quot;Folie 27&quot;/&gt;&lt;property id=&quot;20307&quot; value=&quot;664&quot;/&gt;&lt;/object&gt;&lt;object type=&quot;3&quot; unique_id=&quot;10089&quot;&gt;&lt;property id=&quot;20148&quot; value=&quot;5&quot;/&gt;&lt;property id=&quot;20300&quot; value=&quot;Folie 28&quot;/&gt;&lt;property id=&quot;20307&quot; value=&quot;665&quot;/&gt;&lt;/object&gt;&lt;object type=&quot;3&quot; unique_id=&quot;10090&quot;&gt;&lt;property id=&quot;20148&quot; value=&quot;5&quot;/&gt;&lt;property id=&quot;20300&quot; value=&quot;Folie 29&quot;/&gt;&lt;property id=&quot;20307&quot; value=&quot;666&quot;/&gt;&lt;/object&gt;&lt;object type=&quot;3&quot; unique_id=&quot;10091&quot;&gt;&lt;property id=&quot;20148&quot; value=&quot;5&quot;/&gt;&lt;property id=&quot;20300&quot; value=&quot;Folie 30&quot;/&gt;&lt;property id=&quot;20307&quot; value=&quot;667&quot;/&gt;&lt;/object&gt;&lt;object type=&quot;3&quot; unique_id=&quot;10092&quot;&gt;&lt;property id=&quot;20148&quot; value=&quot;5&quot;/&gt;&lt;property id=&quot;20300&quot; value=&quot;Folie 31&quot;/&gt;&lt;property id=&quot;20307&quot; value=&quot;668&quot;/&gt;&lt;/object&gt;&lt;/object&gt;&lt;object type=&quot;8&quot; unique_id=&quot;10125&quot;&gt;&lt;/object&gt;&lt;/object&gt;&lt;/database&gt;"/>
  <p:tag name="SECTOMILLISECCONVERTED" val="1"/>
</p:tagLst>
</file>

<file path=ppt/theme/theme1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Deluxe">
      <a:majorFont>
        <a:latin typeface="Corbel"/>
        <a:ea typeface=""/>
        <a:cs typeface=""/>
        <a:font script="Jpan" typeface="HGｺﾞｼｯｸM"/>
        <a:font script="Hang" typeface="HY엽서L"/>
        <a:font script="Hans" typeface="华文新魏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新魏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Larissa-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arissa-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767</Words>
  <Application>Microsoft Office PowerPoint</Application>
  <PresentationFormat>Bildschirmpräsentation (4:3)</PresentationFormat>
  <Paragraphs>232</Paragraphs>
  <Slides>31</Slides>
  <Notes>31</Notes>
  <HiddenSlides>0</HiddenSlides>
  <MMClips>0</MMClips>
  <ScaleCrop>false</ScaleCrop>
  <HeadingPairs>
    <vt:vector size="8" baseType="variant">
      <vt:variant>
        <vt:lpstr>Verwendete Schriftarten</vt:lpstr>
      </vt:variant>
      <vt:variant>
        <vt:i4>4</vt:i4>
      </vt:variant>
      <vt:variant>
        <vt:lpstr>Design</vt:lpstr>
      </vt:variant>
      <vt:variant>
        <vt:i4>1</vt:i4>
      </vt:variant>
      <vt:variant>
        <vt:lpstr>Eingebettete OLE-Server</vt:lpstr>
      </vt:variant>
      <vt:variant>
        <vt:i4>1</vt:i4>
      </vt:variant>
      <vt:variant>
        <vt:lpstr>Folientitel</vt:lpstr>
      </vt:variant>
      <vt:variant>
        <vt:i4>31</vt:i4>
      </vt:variant>
    </vt:vector>
  </HeadingPairs>
  <TitlesOfParts>
    <vt:vector size="37" baseType="lpstr">
      <vt:lpstr>Arial</vt:lpstr>
      <vt:lpstr>Century Gothic</vt:lpstr>
      <vt:lpstr>Corbel</vt:lpstr>
      <vt:lpstr>Times New Roman</vt:lpstr>
      <vt:lpstr>Larissa-Design</vt:lpstr>
      <vt:lpstr>Arbeitsblatt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Company>BSS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Kein Folientitel</dc:title>
  <dc:creator>dkuelling_so</dc:creator>
  <cp:lastModifiedBy>Kaufmann Gabriela</cp:lastModifiedBy>
  <cp:revision>1331</cp:revision>
  <cp:lastPrinted>2014-09-03T13:11:43Z</cp:lastPrinted>
  <dcterms:created xsi:type="dcterms:W3CDTF">2001-06-25T15:57:40Z</dcterms:created>
  <dcterms:modified xsi:type="dcterms:W3CDTF">2014-09-03T16:24:03Z</dcterms:modified>
</cp:coreProperties>
</file>