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598" r:id="rId2"/>
    <p:sldId id="629" r:id="rId3"/>
    <p:sldId id="640" r:id="rId4"/>
    <p:sldId id="641" r:id="rId5"/>
    <p:sldId id="642" r:id="rId6"/>
    <p:sldId id="643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61" r:id="rId25"/>
    <p:sldId id="662" r:id="rId26"/>
    <p:sldId id="663" r:id="rId27"/>
    <p:sldId id="664" r:id="rId28"/>
    <p:sldId id="665" r:id="rId29"/>
    <p:sldId id="666" r:id="rId30"/>
    <p:sldId id="667" r:id="rId31"/>
    <p:sldId id="668" r:id="rId32"/>
  </p:sldIdLst>
  <p:sldSz cx="9144000" cy="6858000" type="screen4x3"/>
  <p:notesSz cx="6400800" cy="8686800"/>
  <p:custDataLst>
    <p:tags r:id="rId3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1">
          <p15:clr>
            <a:srgbClr val="A4A3A4"/>
          </p15:clr>
        </p15:guide>
        <p15:guide id="2" pos="2159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99FF"/>
    <a:srgbClr val="99CCFF"/>
    <a:srgbClr val="6666FF"/>
    <a:srgbClr val="6600FF"/>
    <a:srgbClr val="6699FF"/>
    <a:srgbClr val="9933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25" autoAdjust="0"/>
    <p:restoredTop sz="99882" autoAdjust="0"/>
  </p:normalViewPr>
  <p:slideViewPr>
    <p:cSldViewPr showGuides="1">
      <p:cViewPr varScale="1">
        <p:scale>
          <a:sx n="112" d="100"/>
          <a:sy n="112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864" y="-60"/>
      </p:cViewPr>
      <p:guideLst>
        <p:guide orient="horz" pos="3071"/>
        <p:guide pos="2159"/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761624" cy="4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9" tIns="41524" rIns="83049" bIns="41524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11013" y="0"/>
            <a:ext cx="2761624" cy="4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9" tIns="41524" rIns="83049" bIns="41524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254017"/>
            <a:ext cx="2761624" cy="4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9" tIns="41524" rIns="83049" bIns="41524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11013" y="8254017"/>
            <a:ext cx="2761624" cy="41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3049" tIns="41524" rIns="83049" bIns="41524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86632F1-2388-4C54-9963-1BEEDA3127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9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773483" cy="4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0" tIns="42844" rIns="85690" bIns="42844" numCol="1" anchor="t" anchorCtr="0" compatLnSpc="1">
            <a:prstTxWarp prst="textNoShape">
              <a:avLst/>
            </a:prstTxWarp>
          </a:bodyPr>
          <a:lstStyle>
            <a:lvl1pPr defTabSz="856437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627320" y="3"/>
            <a:ext cx="2773482" cy="4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0" tIns="42844" rIns="85690" bIns="42844" numCol="1" anchor="t" anchorCtr="0" compatLnSpc="1">
            <a:prstTxWarp prst="textNoShape">
              <a:avLst/>
            </a:prstTxWarp>
          </a:bodyPr>
          <a:lstStyle>
            <a:lvl1pPr algn="r" defTabSz="856437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2463"/>
            <a:ext cx="4344988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3836" y="4125597"/>
            <a:ext cx="4693130" cy="39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0" tIns="42844" rIns="85690" bIns="42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60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252603"/>
            <a:ext cx="2773483" cy="4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0" tIns="42844" rIns="85690" bIns="42844" numCol="1" anchor="b" anchorCtr="0" compatLnSpc="1">
            <a:prstTxWarp prst="textNoShape">
              <a:avLst/>
            </a:prstTxWarp>
          </a:bodyPr>
          <a:lstStyle>
            <a:lvl1pPr defTabSz="856437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690" tIns="42844" rIns="85690" bIns="42844" numCol="1" anchor="b" anchorCtr="0" compatLnSpc="1">
            <a:prstTxWarp prst="textNoShape">
              <a:avLst/>
            </a:prstTxWarp>
          </a:bodyPr>
          <a:lstStyle>
            <a:lvl1pPr algn="r" defTabSz="856437">
              <a:defRPr sz="1000" smtClean="0"/>
            </a:lvl1pPr>
          </a:lstStyle>
          <a:p>
            <a:pPr>
              <a:defRPr/>
            </a:pPr>
            <a:fld id="{4EE96287-EC0A-4EA0-BABE-4E9EAED747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33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796E670-261B-463C-9C38-B17846C63B75}" type="slidenum">
              <a:rPr lang="de-DE" sz="1000"/>
              <a:pPr algn="r"/>
              <a:t>1</a:t>
            </a:fld>
            <a:endParaRPr lang="de-DE" sz="10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177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10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11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12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13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14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15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16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17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18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19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20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21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22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23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24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25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26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27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28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29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3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30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31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4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5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6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7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8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 txBox="1">
            <a:spLocks noGrp="1" noChangeArrowheads="1"/>
          </p:cNvSpPr>
          <p:nvPr/>
        </p:nvSpPr>
        <p:spPr bwMode="auto">
          <a:xfrm>
            <a:off x="3627320" y="8252603"/>
            <a:ext cx="2773482" cy="43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690" tIns="42844" rIns="85690" bIns="42844" anchor="b"/>
          <a:lstStyle>
            <a:lvl1pPr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29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E63851-9CCC-46DE-9A10-E24C7B2B64EF}" type="slidenum">
              <a:rPr lang="de-DE" sz="1000"/>
              <a:pPr algn="r"/>
              <a:t>9</a:t>
            </a:fld>
            <a:endParaRPr lang="de-DE" sz="10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27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5EBC3-CB52-4220-BC2C-6DBB614E63A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257D6-E695-42E6-9AAA-C4E5724417D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62939-3586-4614-B295-82D324406A2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A7331-5A32-4792-809B-8E4610EBE09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22666-B589-42B9-8D6A-9B32B7A80B1F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992BB-1263-432D-B04A-D87D7D2CE8F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5FD25-BF39-4F3F-9BE0-F9C988BFE91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C1EB0-BD84-4EE7-B812-2DB04211FB1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F3D02-1691-41CA-9EDB-022FC6AEF63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7F084-10C1-4123-A8C0-15DDD69169E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6F3F3-3864-45B2-ADAA-621A5BAE007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F382FC-E6BE-448A-AA4B-1A671E6207A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-Arbeitsblatt1.xls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3141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1638"/>
            <a:ext cx="9144000" cy="31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+mj-lt"/>
              </a:rPr>
              <a:t>Grundlagen zur Propofol</a:t>
            </a:r>
          </a:p>
          <a:p>
            <a:pPr algn="ctr"/>
            <a:r>
              <a:rPr lang="en-US" sz="3600" b="1" smtClean="0">
                <a:solidFill>
                  <a:schemeClr val="bg1"/>
                </a:solidFill>
                <a:latin typeface="+mj-lt"/>
              </a:rPr>
              <a:t>Sedierung in der Gastroenterologie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1" y="2420888"/>
            <a:ext cx="9143999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/>
            <a:r>
              <a:rPr lang="en-US">
                <a:solidFill>
                  <a:schemeClr val="bg1"/>
                </a:solidFill>
                <a:latin typeface="+mn-lt"/>
              </a:rPr>
              <a:t>Prof. Dr. med. Ludwig </a:t>
            </a:r>
            <a:r>
              <a:rPr lang="en-US" smtClean="0">
                <a:solidFill>
                  <a:schemeClr val="bg1"/>
                </a:solidFill>
                <a:latin typeface="+mn-lt"/>
              </a:rPr>
              <a:t>T. </a:t>
            </a:r>
            <a:r>
              <a:rPr lang="en-US">
                <a:solidFill>
                  <a:schemeClr val="bg1"/>
                </a:solidFill>
                <a:latin typeface="+mn-lt"/>
              </a:rPr>
              <a:t>Heuss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98" name="Picture 2" descr="C:\Users\jan\Downloads\Process\Dropbox\2014-SGG Propofolvideo\Logo SGG\JPG\Basics-logo_SGG-[Konvertiert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00" y="3825304"/>
            <a:ext cx="10440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sz="2800" b="1" dirty="0" err="1" smtClean="0">
                <a:solidFill>
                  <a:schemeClr val="bg1"/>
                </a:solidFill>
                <a:latin typeface="+mj-lt"/>
              </a:rPr>
              <a:t>Guidelines</a:t>
            </a:r>
            <a:r>
              <a:rPr lang="de-DE" sz="2800" b="1" dirty="0" smtClean="0">
                <a:solidFill>
                  <a:schemeClr val="bg1"/>
                </a:solidFill>
                <a:latin typeface="+mj-lt"/>
              </a:rPr>
              <a:t> für EDPS / NAAPS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 rotWithShape="1">
          <a:blip r:embed="rId3" cstate="print"/>
          <a:srcRect t="140" b="11794"/>
          <a:stretch/>
        </p:blipFill>
        <p:spPr>
          <a:xfrm>
            <a:off x="256824" y="1268760"/>
            <a:ext cx="4531200" cy="5323816"/>
          </a:xfrm>
          <a:prstGeom prst="rect">
            <a:avLst/>
          </a:prstGeom>
        </p:spPr>
      </p:pic>
      <p:pic>
        <p:nvPicPr>
          <p:cNvPr id="9" name="Inhaltsplatzhalter 5"/>
          <p:cNvPicPr>
            <a:picLocks noChangeAspect="1"/>
          </p:cNvPicPr>
          <p:nvPr/>
        </p:nvPicPr>
        <p:blipFill rotWithShape="1">
          <a:blip r:embed="rId4" cstate="print"/>
          <a:srcRect l="281" t="4353" r="-281" b="7312"/>
          <a:stretch/>
        </p:blipFill>
        <p:spPr>
          <a:xfrm>
            <a:off x="4520672" y="1268760"/>
            <a:ext cx="4659840" cy="551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+mj-lt"/>
              </a:rPr>
              <a:t>Kontroverse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nhaltsplatzhalter 2"/>
          <p:cNvPicPr>
            <a:picLocks noChangeAspect="1"/>
          </p:cNvPicPr>
          <p:nvPr/>
        </p:nvPicPr>
        <p:blipFill rotWithShape="1">
          <a:blip r:embed="rId3" cstate="print"/>
          <a:srcRect t="2394" b="54295"/>
          <a:stretch/>
        </p:blipFill>
        <p:spPr>
          <a:xfrm>
            <a:off x="245783" y="1268760"/>
            <a:ext cx="8652435" cy="532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2010 in USA für </a:t>
            </a:r>
            <a:r>
              <a:rPr lang="de-CH" sz="2800" b="1" dirty="0" err="1" smtClean="0"/>
              <a:t>Medicare</a:t>
            </a:r>
            <a:r>
              <a:rPr lang="de-CH" sz="2800" b="1" dirty="0" smtClean="0"/>
              <a:t> und </a:t>
            </a:r>
            <a:r>
              <a:rPr lang="de-CH" sz="2800" b="1" dirty="0" err="1" smtClean="0"/>
              <a:t>Medicaid</a:t>
            </a:r>
            <a:r>
              <a:rPr lang="de-CH" sz="2800" b="1" dirty="0" smtClean="0"/>
              <a:t> Patienten verboten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90" r="2482"/>
          <a:stretch/>
        </p:blipFill>
        <p:spPr>
          <a:xfrm>
            <a:off x="1" y="1268758"/>
            <a:ext cx="9099372" cy="4658678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115616" y="4221088"/>
            <a:ext cx="7920880" cy="1584176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b="1" dirty="0" smtClean="0"/>
              <a:t>EDPS (NAAPS) rechtliches</a:t>
            </a:r>
            <a:endParaRPr lang="de-CH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8" descr="legal4"/>
          <p:cNvPicPr preferRelativeResize="0">
            <a:picLocks noChangeArrowheads="1"/>
          </p:cNvPicPr>
          <p:nvPr/>
        </p:nvPicPr>
        <p:blipFill>
          <a:blip r:embed="rId3" cstate="print">
            <a:lum contrast="-12000"/>
          </a:blip>
          <a:srcRect/>
          <a:stretch>
            <a:fillRect/>
          </a:stretch>
        </p:blipFill>
        <p:spPr bwMode="auto">
          <a:xfrm>
            <a:off x="1422000" y="1629320"/>
            <a:ext cx="630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Arzneimittelkompendium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84" y="1052736"/>
            <a:ext cx="6079808" cy="463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6578029" y="2708920"/>
            <a:ext cx="2530475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Nicht obligat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CH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Nicht auf Ärzte beschränkt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5805264"/>
            <a:ext cx="907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i="1" dirty="0" smtClean="0">
                <a:latin typeface="+mn-lt"/>
              </a:rPr>
              <a:t>Sollte </a:t>
            </a:r>
            <a:r>
              <a:rPr lang="de-CH" b="1" dirty="0" smtClean="0">
                <a:latin typeface="+mn-lt"/>
              </a:rPr>
              <a:t>von ausgebildetem Anästhesiepersonal oder speziell geschultem Personal der Intensivpflegestation verabreicht werden. </a:t>
            </a:r>
            <a:endParaRPr lang="de-DE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Fallstudie Schweiz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7" descr="Switzerland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000" y="1628800"/>
            <a:ext cx="630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Daten 2011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4" descr="2005b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000" y="1267152"/>
            <a:ext cx="6300000" cy="39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251520" y="5589240"/>
            <a:ext cx="864096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latin typeface="+mn-lt"/>
              </a:rPr>
              <a:t>Die Schweiz ist weltweit das Land mit der </a:t>
            </a:r>
            <a:r>
              <a:rPr lang="en-AU" smtClean="0">
                <a:latin typeface="+mn-lt"/>
              </a:rPr>
              <a:t>stärksten Verbreitung </a:t>
            </a:r>
            <a:r>
              <a:rPr lang="en-AU" dirty="0" smtClean="0">
                <a:latin typeface="+mn-lt"/>
              </a:rPr>
              <a:t>von NAAPS.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dirty="0" smtClean="0">
                <a:latin typeface="+mn-lt"/>
              </a:rPr>
              <a:t>Propofol wird häufiger verwendet als Midazolam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Lektion Nummer 1: Risikoeinschätzung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000" y="1844824"/>
            <a:ext cx="6300000" cy="4037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ASA Klassifikation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126876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de-DE" dirty="0" smtClean="0">
                <a:latin typeface="+mn-lt"/>
              </a:rPr>
              <a:t>Gesunder Patient</a:t>
            </a:r>
          </a:p>
          <a:p>
            <a:pPr marL="571500" indent="-571500">
              <a:buFont typeface="+mj-lt"/>
              <a:buAutoNum type="romanUcPeriod"/>
            </a:pPr>
            <a:endParaRPr lang="de-DE" dirty="0" smtClean="0">
              <a:latin typeface="+mn-lt"/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dirty="0" smtClean="0">
                <a:latin typeface="+mn-lt"/>
              </a:rPr>
              <a:t>Leichte Erkrankung ohne </a:t>
            </a:r>
            <a:r>
              <a:rPr lang="de-DE" dirty="0" err="1" smtClean="0">
                <a:latin typeface="+mn-lt"/>
              </a:rPr>
              <a:t>Leistungsein-schränkung</a:t>
            </a:r>
            <a:endParaRPr lang="de-DE" dirty="0" smtClean="0">
              <a:latin typeface="+mn-lt"/>
            </a:endParaRPr>
          </a:p>
          <a:p>
            <a:pPr marL="571500" indent="-571500">
              <a:buFont typeface="+mj-lt"/>
              <a:buAutoNum type="romanUcPeriod"/>
            </a:pPr>
            <a:endParaRPr lang="de-DE" dirty="0" smtClean="0">
              <a:latin typeface="+mn-lt"/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dirty="0" smtClean="0">
                <a:latin typeface="+mn-lt"/>
              </a:rPr>
              <a:t>Schwere Erkrankung  mit </a:t>
            </a:r>
            <a:r>
              <a:rPr lang="de-DE" dirty="0" err="1" smtClean="0">
                <a:latin typeface="+mn-lt"/>
              </a:rPr>
              <a:t>Leistungsein-schränkung</a:t>
            </a:r>
            <a:endParaRPr lang="de-DE" dirty="0" smtClean="0">
              <a:latin typeface="+mn-lt"/>
            </a:endParaRPr>
          </a:p>
          <a:p>
            <a:pPr marL="571500" indent="-571500">
              <a:buFont typeface="+mj-lt"/>
              <a:buAutoNum type="romanUcPeriod"/>
            </a:pPr>
            <a:endParaRPr lang="de-DE" dirty="0" smtClean="0">
              <a:latin typeface="+mn-lt"/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dirty="0" smtClean="0">
                <a:latin typeface="+mn-lt"/>
              </a:rPr>
              <a:t>Schwere Erkrankung mit vitaler Bedrohung</a:t>
            </a:r>
          </a:p>
          <a:p>
            <a:pPr marL="571500" indent="-571500">
              <a:buFont typeface="+mj-lt"/>
              <a:buAutoNum type="romanUcPeriod"/>
            </a:pPr>
            <a:endParaRPr lang="de-DE" dirty="0" smtClean="0">
              <a:latin typeface="+mn-lt"/>
            </a:endParaRPr>
          </a:p>
          <a:p>
            <a:pPr marL="571500" indent="-571500">
              <a:buFont typeface="+mj-lt"/>
              <a:buAutoNum type="romanUcPeriod"/>
            </a:pPr>
            <a:r>
              <a:rPr lang="de-DE" dirty="0" smtClean="0">
                <a:latin typeface="+mn-lt"/>
              </a:rPr>
              <a:t>Tod innerhalb von 24 Stunden zu erwarten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Einfluss der ASA Klasse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85775" y="1340768"/>
            <a:ext cx="8172450" cy="4821361"/>
            <a:chOff x="467544" y="1412776"/>
            <a:chExt cx="8172450" cy="4821361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660880"/>
                </p:ext>
              </p:extLst>
            </p:nvPr>
          </p:nvGraphicFramePr>
          <p:xfrm>
            <a:off x="467544" y="1628800"/>
            <a:ext cx="8172450" cy="4605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Arbeitsblatt" r:id="rId5" imgW="11791984" imgH="11344166" progId="Excel.Sheet.8">
                    <p:embed/>
                  </p:oleObj>
                </mc:Choice>
                <mc:Fallback>
                  <p:oleObj name="Arbeitsblatt" r:id="rId5" imgW="11791984" imgH="11344166" progId="Excel.Sheet.8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44" y="1628800"/>
                          <a:ext cx="8172450" cy="460533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691680" y="1412776"/>
              <a:ext cx="5543550" cy="21590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00192" y="6553200"/>
            <a:ext cx="284380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dirty="0">
                <a:latin typeface="+mn-lt"/>
              </a:rPr>
              <a:t>Heuss L.T. et al. </a:t>
            </a:r>
            <a:r>
              <a:rPr lang="de-DE" sz="1400" dirty="0">
                <a:latin typeface="+mn-lt"/>
              </a:rPr>
              <a:t>GI </a:t>
            </a:r>
            <a:r>
              <a:rPr lang="de-DE" sz="1400" dirty="0" err="1">
                <a:latin typeface="+mn-lt"/>
              </a:rPr>
              <a:t>Endosc</a:t>
            </a:r>
            <a:r>
              <a:rPr lang="de-DE" sz="1400" dirty="0">
                <a:latin typeface="+mn-lt"/>
              </a:rPr>
              <a:t>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Sedation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mit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Propofol in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der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Endoskopie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 3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2000" y="1699200"/>
            <a:ext cx="6300000" cy="4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Einfluss des Alters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256213" y="6553200"/>
            <a:ext cx="388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dirty="0">
                <a:latin typeface="+mn-lt"/>
              </a:rPr>
              <a:t>Heuss L.T. et al. </a:t>
            </a:r>
            <a:r>
              <a:rPr lang="de-DE" sz="1400" dirty="0">
                <a:latin typeface="+mn-lt"/>
              </a:rPr>
              <a:t>Aliment </a:t>
            </a:r>
            <a:r>
              <a:rPr lang="de-DE" sz="1400" dirty="0" err="1">
                <a:latin typeface="+mn-lt"/>
              </a:rPr>
              <a:t>Pharmacol</a:t>
            </a:r>
            <a:r>
              <a:rPr lang="de-DE" sz="1400" dirty="0">
                <a:latin typeface="+mn-lt"/>
              </a:rPr>
              <a:t> </a:t>
            </a:r>
            <a:r>
              <a:rPr lang="de-DE" sz="1400" dirty="0" err="1">
                <a:latin typeface="+mn-lt"/>
              </a:rPr>
              <a:t>Ther</a:t>
            </a:r>
            <a:r>
              <a:rPr lang="de-DE" sz="1400" dirty="0">
                <a:latin typeface="+mn-lt"/>
              </a:rPr>
              <a:t> 2003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970558" y="1238828"/>
            <a:ext cx="5202885" cy="5142500"/>
            <a:chOff x="2228354" y="1268760"/>
            <a:chExt cx="5202885" cy="5142500"/>
          </a:xfrm>
        </p:grpSpPr>
        <p:pic>
          <p:nvPicPr>
            <p:cNvPr id="8" name="Picture 3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2228354" y="1268760"/>
              <a:ext cx="5202885" cy="5142500"/>
            </a:xfrm>
            <a:prstGeom prst="rect">
              <a:avLst/>
            </a:prstGeom>
          </p:spPr>
        </p:pic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275856" y="2276872"/>
              <a:ext cx="388843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Lektion Nummer 2: Vorbereitung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422000" y="1628800"/>
            <a:ext cx="6300000" cy="4680000"/>
            <a:chOff x="1422000" y="1628800"/>
            <a:chExt cx="6300000" cy="4680000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1422000" y="1628800"/>
              <a:ext cx="6300000" cy="4680000"/>
              <a:chOff x="975" y="1026"/>
              <a:chExt cx="3802" cy="2851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75" y="1026"/>
                <a:ext cx="3802" cy="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 rot="3908178">
                <a:off x="3175" y="2727"/>
                <a:ext cx="27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8" name="AutoShape 5"/>
            <p:cNvSpPr>
              <a:spLocks noChangeAspect="1" noChangeArrowheads="1"/>
            </p:cNvSpPr>
            <p:nvPr/>
          </p:nvSpPr>
          <p:spPr bwMode="auto">
            <a:xfrm>
              <a:off x="3059832" y="5157191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9" name="AutoShape 10"/>
            <p:cNvSpPr>
              <a:spLocks noChangeAspect="1" noChangeArrowheads="1"/>
            </p:cNvSpPr>
            <p:nvPr/>
          </p:nvSpPr>
          <p:spPr bwMode="auto">
            <a:xfrm>
              <a:off x="5724128" y="2852935"/>
              <a:ext cx="418065" cy="206296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>
              <a:off x="2267744" y="3501007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2" name="AutoShape 4"/>
            <p:cNvSpPr>
              <a:spLocks noChangeAspect="1" noChangeArrowheads="1"/>
            </p:cNvSpPr>
            <p:nvPr/>
          </p:nvSpPr>
          <p:spPr bwMode="auto">
            <a:xfrm>
              <a:off x="2627784" y="4221087"/>
              <a:ext cx="418066" cy="206296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3" name="AutoShape 8"/>
            <p:cNvSpPr>
              <a:spLocks noChangeAspect="1" noChangeArrowheads="1"/>
            </p:cNvSpPr>
            <p:nvPr/>
          </p:nvSpPr>
          <p:spPr bwMode="auto">
            <a:xfrm>
              <a:off x="2267744" y="4653135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4729998" y="4365104"/>
              <a:ext cx="418066" cy="206296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Beatmungsmöglichkeit - unerlässlich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556827"/>
            <a:ext cx="4930775" cy="36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1" y="4221088"/>
            <a:ext cx="5754214" cy="155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Lektion Nummer 3: </a:t>
            </a:r>
            <a:r>
              <a:rPr lang="de-CH" sz="2800" b="1" dirty="0" err="1" smtClean="0"/>
              <a:t>Bolustitration</a:t>
            </a:r>
            <a:r>
              <a:rPr lang="de-CH" sz="2800" b="1" dirty="0" smtClean="0"/>
              <a:t> und </a:t>
            </a:r>
            <a:r>
              <a:rPr lang="de-CH" sz="2800" b="1" dirty="0" err="1" smtClean="0"/>
              <a:t>Monitoring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452000" y="1628800"/>
            <a:ext cx="6240000" cy="4680000"/>
            <a:chOff x="1452000" y="1628800"/>
            <a:chExt cx="6240000" cy="4680000"/>
          </a:xfrm>
        </p:grpSpPr>
        <p:grpSp>
          <p:nvGrpSpPr>
            <p:cNvPr id="3" name="Gruppieren 2"/>
            <p:cNvGrpSpPr/>
            <p:nvPr/>
          </p:nvGrpSpPr>
          <p:grpSpPr>
            <a:xfrm>
              <a:off x="1452000" y="1628800"/>
              <a:ext cx="6240000" cy="4680000"/>
              <a:chOff x="1452000" y="1628800"/>
              <a:chExt cx="6240000" cy="4680000"/>
            </a:xfrm>
          </p:grpSpPr>
          <p:pic>
            <p:nvPicPr>
              <p:cNvPr id="6" name="Picture 3"/>
              <p:cNvPicPr preferRelativeResize="0"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2000" y="1628800"/>
                <a:ext cx="6240000" cy="4680000"/>
              </a:xfrm>
              <a:prstGeom prst="rect">
                <a:avLst/>
              </a:prstGeom>
            </p:spPr>
          </p:pic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 rot="4763398">
                <a:off x="6647265" y="3885501"/>
                <a:ext cx="446496" cy="7456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5004048" y="5013176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  <p:sp>
          <p:nvSpPr>
            <p:cNvPr id="11" name="AutoShape 9"/>
            <p:cNvSpPr>
              <a:spLocks noChangeAspect="1" noChangeArrowheads="1"/>
            </p:cNvSpPr>
            <p:nvPr/>
          </p:nvSpPr>
          <p:spPr bwMode="auto">
            <a:xfrm rot="10800000">
              <a:off x="4139952" y="2177959"/>
              <a:ext cx="418065" cy="206295"/>
            </a:xfrm>
            <a:prstGeom prst="rightArrow">
              <a:avLst>
                <a:gd name="adj1" fmla="val 50000"/>
                <a:gd name="adj2" fmla="val 506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CH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20 / 20 Regel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024844" y="2182212"/>
            <a:ext cx="5094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b="1" dirty="0" smtClean="0">
                <a:latin typeface="+mn-lt"/>
              </a:rPr>
              <a:t>Nie mehr als 20 </a:t>
            </a:r>
            <a:r>
              <a:rPr lang="de-CH" b="1" smtClean="0">
                <a:latin typeface="+mn-lt"/>
              </a:rPr>
              <a:t>mg </a:t>
            </a:r>
          </a:p>
          <a:p>
            <a:pPr algn="ctr"/>
            <a:r>
              <a:rPr lang="de-CH" b="1" smtClean="0">
                <a:latin typeface="+mn-lt"/>
              </a:rPr>
              <a:t>pro </a:t>
            </a:r>
            <a:r>
              <a:rPr lang="de-CH" b="1" dirty="0" err="1" smtClean="0">
                <a:latin typeface="+mn-lt"/>
              </a:rPr>
              <a:t>Bolus</a:t>
            </a:r>
            <a:r>
              <a:rPr lang="de-CH" b="1" dirty="0" smtClean="0">
                <a:latin typeface="+mn-lt"/>
              </a:rPr>
              <a:t> !</a:t>
            </a:r>
          </a:p>
          <a:p>
            <a:pPr algn="ctr"/>
            <a:endParaRPr lang="de-CH" b="1" dirty="0" smtClean="0">
              <a:latin typeface="+mn-lt"/>
            </a:endParaRPr>
          </a:p>
          <a:p>
            <a:pPr algn="ctr"/>
            <a:endParaRPr lang="de-CH" b="1" dirty="0" smtClean="0">
              <a:latin typeface="+mn-lt"/>
            </a:endParaRPr>
          </a:p>
          <a:p>
            <a:pPr algn="ctr"/>
            <a:r>
              <a:rPr lang="de-CH" b="1" dirty="0" smtClean="0">
                <a:latin typeface="+mn-lt"/>
              </a:rPr>
              <a:t>Mindestens 20 </a:t>
            </a:r>
            <a:r>
              <a:rPr lang="de-CH" b="1" dirty="0" err="1" smtClean="0">
                <a:latin typeface="+mn-lt"/>
              </a:rPr>
              <a:t>Sek</a:t>
            </a:r>
            <a:r>
              <a:rPr lang="de-CH" b="1" dirty="0" smtClean="0">
                <a:latin typeface="+mn-lt"/>
              </a:rPr>
              <a:t> warten</a:t>
            </a:r>
          </a:p>
          <a:p>
            <a:pPr algn="ctr"/>
            <a:r>
              <a:rPr lang="de-CH" b="1" dirty="0" smtClean="0">
                <a:latin typeface="+mn-lt"/>
              </a:rPr>
              <a:t> vor dem nächsten </a:t>
            </a:r>
            <a:r>
              <a:rPr lang="de-CH" b="1" dirty="0" err="1" smtClean="0">
                <a:latin typeface="+mn-lt"/>
              </a:rPr>
              <a:t>Bolus</a:t>
            </a:r>
            <a:r>
              <a:rPr lang="de-CH" b="1" dirty="0" smtClean="0">
                <a:latin typeface="+mn-lt"/>
              </a:rPr>
              <a:t> !!</a:t>
            </a:r>
            <a:endParaRPr lang="de-DE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Lektion Nummer 4: </a:t>
            </a:r>
            <a:r>
              <a:rPr lang="de-CH" sz="2800" b="1" dirty="0" err="1" smtClean="0"/>
              <a:t>Sedation</a:t>
            </a:r>
            <a:r>
              <a:rPr lang="de-CH" sz="2800" b="1" dirty="0" smtClean="0"/>
              <a:t> ≠ </a:t>
            </a:r>
            <a:r>
              <a:rPr lang="de-CH" sz="2800" b="1" dirty="0" err="1" smtClean="0"/>
              <a:t>Sedation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39552" y="1989138"/>
            <a:ext cx="8712968" cy="3672110"/>
            <a:chOff x="562768" y="1989138"/>
            <a:chExt cx="8712968" cy="3672110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264020" y="5199583"/>
              <a:ext cx="2920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>
                  <a:latin typeface="+mj-lt"/>
                </a:rPr>
                <a:t>t</a:t>
              </a:r>
              <a:endParaRPr lang="de-DE">
                <a:latin typeface="+mj-lt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 rot="16200000">
              <a:off x="-111126" y="3481388"/>
              <a:ext cx="18097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dirty="0" smtClean="0">
                  <a:latin typeface="+mn-lt"/>
                </a:rPr>
                <a:t>„</a:t>
              </a:r>
              <a:r>
                <a:rPr lang="de-CH" dirty="0" err="1" smtClean="0">
                  <a:latin typeface="+mn-lt"/>
                </a:rPr>
                <a:t>Awareness</a:t>
              </a:r>
              <a:r>
                <a:rPr lang="de-CH" dirty="0" smtClean="0">
                  <a:latin typeface="+mn-lt"/>
                </a:rPr>
                <a:t>“</a:t>
              </a:r>
              <a:endParaRPr lang="de-DE" dirty="0">
                <a:latin typeface="+mn-lt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403350" y="2492375"/>
              <a:ext cx="6553200" cy="2568575"/>
            </a:xfrm>
            <a:custGeom>
              <a:avLst/>
              <a:gdLst>
                <a:gd name="T0" fmla="*/ 0 w 4128"/>
                <a:gd name="T1" fmla="*/ 0 h 1618"/>
                <a:gd name="T2" fmla="*/ 458668419 w 4128"/>
                <a:gd name="T3" fmla="*/ 1257557192 h 1618"/>
                <a:gd name="T4" fmla="*/ 1028223660 w 4128"/>
                <a:gd name="T5" fmla="*/ 2147483647 h 1618"/>
                <a:gd name="T6" fmla="*/ 2147483647 w 4128"/>
                <a:gd name="T7" fmla="*/ 2147483647 h 1618"/>
                <a:gd name="T8" fmla="*/ 2147483647 w 4128"/>
                <a:gd name="T9" fmla="*/ 2147483647 h 1618"/>
                <a:gd name="T10" fmla="*/ 2147483647 w 4128"/>
                <a:gd name="T11" fmla="*/ 2147483647 h 1618"/>
                <a:gd name="T12" fmla="*/ 2147483647 w 4128"/>
                <a:gd name="T13" fmla="*/ 2058967035 h 1618"/>
                <a:gd name="T14" fmla="*/ 2147483647 w 4128"/>
                <a:gd name="T15" fmla="*/ 2147483647 h 1618"/>
                <a:gd name="T16" fmla="*/ 2147483647 w 4128"/>
                <a:gd name="T17" fmla="*/ 1257557192 h 1618"/>
                <a:gd name="T18" fmla="*/ 2147483647 w 4128"/>
                <a:gd name="T19" fmla="*/ 1486892136 h 1618"/>
                <a:gd name="T20" fmla="*/ 2147483647 w 4128"/>
                <a:gd name="T21" fmla="*/ 458668498 h 1618"/>
                <a:gd name="T22" fmla="*/ 2147483647 w 4128"/>
                <a:gd name="T23" fmla="*/ 115927202 h 16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28"/>
                <a:gd name="T37" fmla="*/ 0 h 1618"/>
                <a:gd name="T38" fmla="*/ 4128 w 4128"/>
                <a:gd name="T39" fmla="*/ 1618 h 16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28" h="1618">
                  <a:moveTo>
                    <a:pt x="0" y="0"/>
                  </a:moveTo>
                  <a:cubicBezTo>
                    <a:pt x="57" y="136"/>
                    <a:pt x="114" y="272"/>
                    <a:pt x="182" y="499"/>
                  </a:cubicBezTo>
                  <a:cubicBezTo>
                    <a:pt x="250" y="726"/>
                    <a:pt x="295" y="1179"/>
                    <a:pt x="408" y="1361"/>
                  </a:cubicBezTo>
                  <a:cubicBezTo>
                    <a:pt x="521" y="1543"/>
                    <a:pt x="726" y="1618"/>
                    <a:pt x="862" y="1588"/>
                  </a:cubicBezTo>
                  <a:cubicBezTo>
                    <a:pt x="998" y="1558"/>
                    <a:pt x="1119" y="1256"/>
                    <a:pt x="1225" y="1180"/>
                  </a:cubicBezTo>
                  <a:cubicBezTo>
                    <a:pt x="1331" y="1104"/>
                    <a:pt x="1406" y="1194"/>
                    <a:pt x="1497" y="1134"/>
                  </a:cubicBezTo>
                  <a:cubicBezTo>
                    <a:pt x="1588" y="1074"/>
                    <a:pt x="1663" y="855"/>
                    <a:pt x="1769" y="817"/>
                  </a:cubicBezTo>
                  <a:cubicBezTo>
                    <a:pt x="1875" y="779"/>
                    <a:pt x="2034" y="961"/>
                    <a:pt x="2132" y="908"/>
                  </a:cubicBezTo>
                  <a:cubicBezTo>
                    <a:pt x="2230" y="855"/>
                    <a:pt x="2291" y="552"/>
                    <a:pt x="2359" y="499"/>
                  </a:cubicBezTo>
                  <a:cubicBezTo>
                    <a:pt x="2427" y="446"/>
                    <a:pt x="2442" y="643"/>
                    <a:pt x="2540" y="590"/>
                  </a:cubicBezTo>
                  <a:cubicBezTo>
                    <a:pt x="2638" y="537"/>
                    <a:pt x="2684" y="273"/>
                    <a:pt x="2949" y="182"/>
                  </a:cubicBezTo>
                  <a:cubicBezTo>
                    <a:pt x="3214" y="91"/>
                    <a:pt x="3932" y="69"/>
                    <a:pt x="4128" y="46"/>
                  </a:cubicBez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de-CH"/>
            </a:p>
          </p:txBody>
        </p: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>
              <a:off x="1403350" y="2492375"/>
              <a:ext cx="215900" cy="2520950"/>
            </a:xfrm>
            <a:prstGeom prst="straightConnector1">
              <a:avLst/>
            </a:prstGeom>
            <a:noFill/>
            <a:ln w="50800">
              <a:solidFill>
                <a:srgbClr val="660066"/>
              </a:solidFill>
              <a:round/>
              <a:headEnd/>
              <a:tailEnd/>
            </a:ln>
          </p:spPr>
        </p:cxn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>
              <a:off x="1619250" y="5013325"/>
              <a:ext cx="5040313" cy="0"/>
            </a:xfrm>
            <a:prstGeom prst="straightConnector1">
              <a:avLst/>
            </a:prstGeom>
            <a:noFill/>
            <a:ln w="50800">
              <a:solidFill>
                <a:srgbClr val="660066"/>
              </a:solidFill>
              <a:round/>
              <a:headEnd/>
              <a:tailEnd/>
            </a:ln>
          </p:spPr>
        </p:cxn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 flipV="1">
              <a:off x="6659563" y="2565400"/>
              <a:ext cx="1584325" cy="2447925"/>
            </a:xfrm>
            <a:prstGeom prst="straightConnector1">
              <a:avLst/>
            </a:prstGeom>
            <a:noFill/>
            <a:ln w="50800">
              <a:solidFill>
                <a:srgbClr val="660066"/>
              </a:solidFill>
              <a:round/>
              <a:headEnd/>
              <a:tailEnd type="arrow" w="med" len="med"/>
            </a:ln>
          </p:spPr>
        </p:cxn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7524750" y="1989138"/>
              <a:ext cx="11029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b="1" dirty="0">
                  <a:solidFill>
                    <a:srgbClr val="0070C0"/>
                  </a:solidFill>
                  <a:latin typeface="+mn-lt"/>
                </a:rPr>
                <a:t>NAPS</a:t>
              </a:r>
              <a:endParaRPr lang="de-DE" b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7380288" y="3789363"/>
              <a:ext cx="18954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CH" b="1" smtClean="0">
                  <a:solidFill>
                    <a:srgbClr val="660066"/>
                  </a:solidFill>
                  <a:latin typeface="+mn-lt"/>
                </a:rPr>
                <a:t>Anaesthesie</a:t>
              </a:r>
              <a:endParaRPr lang="de-DE" b="1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835150" y="2060575"/>
              <a:ext cx="5041900" cy="288925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de-CH" dirty="0" smtClean="0">
                  <a:latin typeface="+mn-lt"/>
                </a:rPr>
                <a:t>z.B. </a:t>
              </a:r>
              <a:r>
                <a:rPr lang="de-CH" dirty="0" err="1" smtClean="0">
                  <a:latin typeface="+mn-lt"/>
                </a:rPr>
                <a:t>Kolonoskopie</a:t>
              </a:r>
              <a:endParaRPr lang="de-DE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931622"/>
              </p:ext>
            </p:extLst>
          </p:nvPr>
        </p:nvGraphicFramePr>
        <p:xfrm>
          <a:off x="50624" y="1268760"/>
          <a:ext cx="8996004" cy="5184575"/>
        </p:xfrm>
        <a:graphic>
          <a:graphicData uri="http://schemas.openxmlformats.org/drawingml/2006/table">
            <a:tbl>
              <a:tblPr/>
              <a:tblGrid>
                <a:gridCol w="1799548"/>
                <a:gridCol w="1799547"/>
                <a:gridCol w="1797814"/>
                <a:gridCol w="1799548"/>
                <a:gridCol w="1799547"/>
              </a:tblGrid>
              <a:tr h="911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Minimale </a:t>
                      </a:r>
                      <a:r>
                        <a:rPr kumimoji="0" lang="de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Sedation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de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Anxiolyse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Moderate </a:t>
                      </a:r>
                      <a:r>
                        <a:rPr kumimoji="0" lang="de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Sedation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kumimoji="0" lang="de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Analg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(</a:t>
                      </a:r>
                      <a:r>
                        <a:rPr kumimoji="0" lang="de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Conscious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Sed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.)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Tiefe </a:t>
                      </a:r>
                      <a:r>
                        <a:rPr kumimoji="0" lang="de-CH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Sedation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/ Analgesie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Anästhesie </a:t>
                      </a: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Narkose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  <a:tr h="1571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Reaktion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Normale Antwort auf verbale Ansprache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Zielgerichtete Antwort auf verbale oder taktile Stimulation 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Zielgerichtete Antwort auf wiederholte oder schmerzhafte Stimulation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Nicht </a:t>
                      </a:r>
                      <a:r>
                        <a:rPr kumimoji="0" lang="de-CH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weckbar</a:t>
                      </a: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auch auf schmerzhafte Stimulation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  <a:tr h="912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Luftwege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unbeeinflusst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Keine Intervention nötig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Intervention kann nötig werden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Intervention häufig notwendig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  <a:tr h="878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Spontanatmung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unbeeinflusst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adäquat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möglich inadäquat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Häufig ungenügend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  <a:tr h="911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Kardiovaskuläre Funktion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unbeeinflusst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Üblicherweise erhalten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Üblicherweise erhalten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Kann beeinträchtigt sein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9955" marR="99955" marT="49977" marB="4997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47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Kontinuum der </a:t>
            </a:r>
            <a:r>
              <a:rPr lang="de-CH" sz="2800" b="1" dirty="0" err="1" smtClean="0"/>
              <a:t>Sedationstiefe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err="1" smtClean="0"/>
              <a:t>Sedationsmittel</a:t>
            </a:r>
            <a:r>
              <a:rPr lang="de-CH" sz="2800" b="1" dirty="0" smtClean="0"/>
              <a:t> ≠ </a:t>
            </a:r>
            <a:r>
              <a:rPr lang="de-CH" sz="2800" b="1" dirty="0" err="1" smtClean="0"/>
              <a:t>Sedationsmittel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9994"/>
              </p:ext>
            </p:extLst>
          </p:nvPr>
        </p:nvGraphicFramePr>
        <p:xfrm>
          <a:off x="1079612" y="2348880"/>
          <a:ext cx="6984777" cy="25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/>
                <a:gridCol w="2328259"/>
                <a:gridCol w="2328259"/>
              </a:tblGrid>
              <a:tr h="1267200">
                <a:tc>
                  <a:txBody>
                    <a:bodyPr/>
                    <a:lstStyle/>
                    <a:p>
                      <a:pPr algn="ctr"/>
                      <a:r>
                        <a:rPr lang="de-CH" sz="2400" b="0" dirty="0" err="1" smtClean="0">
                          <a:solidFill>
                            <a:schemeClr val="tx1"/>
                          </a:solidFill>
                        </a:rPr>
                        <a:t>Midazolam</a:t>
                      </a:r>
                      <a:endParaRPr lang="de-CH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5400" b="1" dirty="0" smtClean="0">
                          <a:solidFill>
                            <a:schemeClr val="tx1"/>
                          </a:solidFill>
                        </a:rPr>
                        <a:t>≠</a:t>
                      </a:r>
                      <a:endParaRPr lang="de-CH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0" dirty="0" smtClean="0">
                          <a:solidFill>
                            <a:schemeClr val="tx1"/>
                          </a:solidFill>
                        </a:rPr>
                        <a:t>Moderate </a:t>
                      </a:r>
                      <a:r>
                        <a:rPr lang="de-CH" sz="2400" b="0" dirty="0" err="1" smtClean="0">
                          <a:solidFill>
                            <a:schemeClr val="tx1"/>
                          </a:solidFill>
                        </a:rPr>
                        <a:t>Sedation</a:t>
                      </a:r>
                      <a:endParaRPr lang="de-CH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1267920">
                <a:tc>
                  <a:txBody>
                    <a:bodyPr/>
                    <a:lstStyle/>
                    <a:p>
                      <a:pPr algn="ctr"/>
                      <a:r>
                        <a:rPr lang="de-CH" sz="2400" b="0" dirty="0" smtClean="0">
                          <a:solidFill>
                            <a:schemeClr val="tx1"/>
                          </a:solidFill>
                        </a:rPr>
                        <a:t>Propofol</a:t>
                      </a:r>
                      <a:endParaRPr lang="de-CH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5400" b="1" dirty="0" smtClean="0">
                          <a:solidFill>
                            <a:schemeClr val="tx1"/>
                          </a:solidFill>
                        </a:rPr>
                        <a:t>≠</a:t>
                      </a:r>
                      <a:endParaRPr lang="de-CH" sz="5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2400" b="0" dirty="0" smtClean="0">
                          <a:solidFill>
                            <a:schemeClr val="tx1"/>
                          </a:solidFill>
                        </a:rPr>
                        <a:t>Tiefe</a:t>
                      </a:r>
                      <a:r>
                        <a:rPr lang="de-CH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2400" b="0" baseline="0" dirty="0" err="1" smtClean="0">
                          <a:solidFill>
                            <a:schemeClr val="tx1"/>
                          </a:solidFill>
                        </a:rPr>
                        <a:t>Sedation</a:t>
                      </a:r>
                      <a:endParaRPr lang="de-CH" sz="2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Lektion Nummer 5: Dosierung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51520" y="1268761"/>
            <a:ext cx="8229600" cy="36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Kolonoskopie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1985		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300 mg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		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127 mg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Gastroskopie: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1988		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130 mg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		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104 mg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7564" y="508518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+mn-lt"/>
              </a:rPr>
              <a:t>Soviel wie nötig, aber nicht mehr</a:t>
            </a:r>
          </a:p>
          <a:p>
            <a:pPr algn="ctr"/>
            <a:endParaRPr lang="de-CH" b="1" dirty="0" smtClean="0">
              <a:latin typeface="+mn-lt"/>
            </a:endParaRPr>
          </a:p>
          <a:p>
            <a:pPr algn="ctr"/>
            <a:r>
              <a:rPr lang="de-CH" b="1" dirty="0" smtClean="0">
                <a:latin typeface="+mn-lt"/>
              </a:rPr>
              <a:t>Meist weniger, als der Anästhesist glaubt</a:t>
            </a:r>
            <a:endParaRPr lang="de-CH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Lektion Nummer 6: Medikamentengabe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9542" y="4653136"/>
            <a:ext cx="824491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AU" b="1" dirty="0" smtClean="0">
                <a:latin typeface="+mn-lt"/>
              </a:rPr>
              <a:t>Sanfte Titration:</a:t>
            </a:r>
          </a:p>
          <a:p>
            <a:pPr algn="ctr">
              <a:spcBef>
                <a:spcPct val="20000"/>
              </a:spcBef>
            </a:pPr>
            <a:r>
              <a:rPr lang="en-AU" b="1" dirty="0" smtClean="0">
                <a:latin typeface="+mn-lt"/>
              </a:rPr>
              <a:t>lieber eine Minute länger warten, dafür auf der sicheren Seite</a:t>
            </a:r>
          </a:p>
          <a:p>
            <a:pPr algn="ctr">
              <a:spcBef>
                <a:spcPct val="20000"/>
              </a:spcBef>
            </a:pPr>
            <a:endParaRPr lang="en-AU" b="1" dirty="0" smtClean="0">
              <a:latin typeface="+mn-lt"/>
            </a:endParaRPr>
          </a:p>
          <a:p>
            <a:pPr algn="ctr">
              <a:spcBef>
                <a:spcPct val="20000"/>
              </a:spcBef>
            </a:pPr>
            <a:r>
              <a:rPr lang="en-AU" b="1" dirty="0" smtClean="0">
                <a:latin typeface="+mn-lt"/>
              </a:rPr>
              <a:t>“20 / 20 Regel”</a:t>
            </a:r>
            <a:endParaRPr lang="de-DE" b="1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51520" y="1268760"/>
            <a:ext cx="8445624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meisten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Sättigungsabfälle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hoher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Ladedosis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ungeduldigem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Nachspritzen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Weniger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Probleme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sanfter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Titration</a:t>
            </a:r>
          </a:p>
          <a:p>
            <a:pPr marR="0" lvl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Medikamentenkombination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Pharmakokinetik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beachten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  <a:p>
            <a:pPr marL="742950" marR="0" lvl="1" indent="-2857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Analgetika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voraus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nicht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nachspritzen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Sedation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mit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Propofol in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der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Endoskopie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3" cstate="print"/>
          <a:srcRect l="19624" r="19624"/>
          <a:stretch/>
        </p:blipFill>
        <p:spPr>
          <a:xfrm>
            <a:off x="4572000" y="1556792"/>
            <a:ext cx="4032448" cy="442508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51520" y="1556792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“I </a:t>
            </a:r>
            <a:r>
              <a:rPr lang="de-DE" sz="2400" dirty="0" err="1">
                <a:latin typeface="+mn-lt"/>
              </a:rPr>
              <a:t>looked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this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rather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thick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forbidding</a:t>
            </a:r>
            <a:r>
              <a:rPr lang="de-DE" sz="2400" dirty="0">
                <a:latin typeface="+mn-lt"/>
              </a:rPr>
              <a:t> but flexible </a:t>
            </a:r>
            <a:r>
              <a:rPr lang="de-DE" sz="2400" dirty="0" err="1">
                <a:latin typeface="+mn-lt"/>
              </a:rPr>
              <a:t>rod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took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instrument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and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courage</a:t>
            </a:r>
            <a:r>
              <a:rPr lang="de-DE" sz="2400" dirty="0">
                <a:latin typeface="+mn-lt"/>
              </a:rPr>
              <a:t> in </a:t>
            </a:r>
            <a:r>
              <a:rPr lang="de-DE" sz="2400" dirty="0" err="1">
                <a:latin typeface="+mn-lt"/>
              </a:rPr>
              <a:t>both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hands</a:t>
            </a:r>
            <a:r>
              <a:rPr lang="de-DE" sz="2400" dirty="0">
                <a:latin typeface="+mn-lt"/>
              </a:rPr>
              <a:t>, </a:t>
            </a:r>
            <a:r>
              <a:rPr lang="de-DE" sz="2400" dirty="0" err="1">
                <a:latin typeface="+mn-lt"/>
              </a:rPr>
              <a:t>and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swallowed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it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over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the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protest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of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unanesthetized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pharynx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and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my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vomiting</a:t>
            </a:r>
            <a:r>
              <a:rPr lang="de-DE" sz="2400" dirty="0">
                <a:latin typeface="+mn-lt"/>
              </a:rPr>
              <a:t> </a:t>
            </a:r>
            <a:r>
              <a:rPr lang="de-DE" sz="2400" dirty="0" err="1">
                <a:latin typeface="+mn-lt"/>
              </a:rPr>
              <a:t>center</a:t>
            </a:r>
            <a:r>
              <a:rPr lang="de-DE" sz="2400" dirty="0">
                <a:latin typeface="+mn-lt"/>
              </a:rPr>
              <a:t>,”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401215" y="6550223"/>
            <a:ext cx="1742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>
                <a:latin typeface="+mn-lt"/>
              </a:rPr>
              <a:t>Basil </a:t>
            </a:r>
            <a:r>
              <a:rPr lang="de-DE" sz="1400" dirty="0" smtClean="0">
                <a:latin typeface="+mn-lt"/>
              </a:rPr>
              <a:t>I. </a:t>
            </a:r>
            <a:r>
              <a:rPr lang="de-DE" sz="1400" dirty="0" err="1">
                <a:latin typeface="+mn-lt"/>
              </a:rPr>
              <a:t>Hirschowitz</a:t>
            </a:r>
            <a:r>
              <a:rPr lang="de-DE" sz="1400" dirty="0">
                <a:latin typeface="+mn-lt"/>
              </a:rPr>
              <a:t> 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Lektion Nummer 7: Komplikationen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47564" y="4869160"/>
            <a:ext cx="7848872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AU" b="1" dirty="0" smtClean="0">
                <a:latin typeface="+mn-lt"/>
              </a:rPr>
              <a:t>Richtige Patienten - Selektion!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AU" b="1" dirty="0" smtClean="0">
              <a:latin typeface="+mn-lt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AU" b="1" dirty="0" smtClean="0">
                <a:latin typeface="+mn-lt"/>
              </a:rPr>
              <a:t>Jederzeit zur kurzen Maskenbeatmung vorbereitet sein!</a:t>
            </a:r>
            <a:endParaRPr lang="de-DE" b="1" dirty="0"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268761"/>
            <a:ext cx="8435280" cy="28803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Zwischenfälle mit der Notwendigkeit der Beutelbeatmung 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kommen vor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ERCP			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~ 1:  400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Gastroskopie		~ 1:  500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Kolonoskopie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	~ 1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: 2000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de-CH" sz="2800" b="1" dirty="0" smtClean="0"/>
              <a:t>Ausschlusskriterien für EDPS / NAAPS</a:t>
            </a:r>
            <a:endParaRPr lang="de-CH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5152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Allergie gegen Propofol oder Bestandteile der Trägersubstanz (Ei, Soja)</a:t>
            </a: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Schwierige Luftwege:</a:t>
            </a: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Schlafapnoe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Schwere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Adipositas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Unmöglichkeit den Mund gut zu öffnen</a:t>
            </a: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Kurzer, dicker Nacken</a:t>
            </a:r>
          </a:p>
          <a:p>
            <a:pPr marL="990600" marR="0" lvl="1" indent="-5334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Schwere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Komorbiditäten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(Erhöhtes Risiko der 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Aspiration)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Sedation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mit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Propofol in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der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Endoskopie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51520" y="1268760"/>
            <a:ext cx="8435280" cy="48574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1960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Thiopental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Pethidin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und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Lidocain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1965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Diazepam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und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Pethidin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1985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Midazolam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und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Pethidin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2005 Propofol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Warum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Propofol ?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42990" y="2708920"/>
            <a:ext cx="367748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dirty="0" smtClean="0">
                <a:latin typeface="+mn-lt"/>
              </a:rPr>
              <a:t>Kurze Wirkung</a:t>
            </a:r>
          </a:p>
          <a:p>
            <a:endParaRPr lang="de-CH" dirty="0" smtClean="0">
              <a:latin typeface="+mn-lt"/>
            </a:endParaRPr>
          </a:p>
          <a:p>
            <a:r>
              <a:rPr lang="de-CH" dirty="0" smtClean="0">
                <a:latin typeface="+mn-lt"/>
              </a:rPr>
              <a:t>Potentes Hypnotikum</a:t>
            </a:r>
          </a:p>
          <a:p>
            <a:endParaRPr lang="de-CH" dirty="0" smtClean="0">
              <a:latin typeface="+mn-lt"/>
            </a:endParaRPr>
          </a:p>
          <a:p>
            <a:r>
              <a:rPr lang="de-CH" dirty="0" smtClean="0">
                <a:latin typeface="+mn-lt"/>
              </a:rPr>
              <a:t>Leicht analgetisch</a:t>
            </a:r>
          </a:p>
          <a:p>
            <a:endParaRPr lang="de-CH" dirty="0" smtClean="0">
              <a:latin typeface="+mn-lt"/>
            </a:endParaRPr>
          </a:p>
          <a:p>
            <a:r>
              <a:rPr lang="de-CH" dirty="0" smtClean="0">
                <a:latin typeface="+mn-lt"/>
              </a:rPr>
              <a:t>Einfache Wirkungskontrolle</a:t>
            </a:r>
          </a:p>
          <a:p>
            <a:endParaRPr lang="de-CH" dirty="0" smtClean="0">
              <a:latin typeface="+mn-lt"/>
            </a:endParaRPr>
          </a:p>
          <a:p>
            <a:r>
              <a:rPr lang="de-CH" dirty="0" smtClean="0">
                <a:latin typeface="+mn-lt"/>
              </a:rPr>
              <a:t>Rasche und klare Erholung</a:t>
            </a:r>
            <a:endParaRPr lang="de-DE" dirty="0">
              <a:latin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378499" y="6550223"/>
            <a:ext cx="2765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err="1">
                <a:latin typeface="+mn-lt"/>
              </a:rPr>
              <a:t>Gepts</a:t>
            </a:r>
            <a:r>
              <a:rPr lang="de-DE" sz="1400" dirty="0">
                <a:latin typeface="+mn-lt"/>
              </a:rPr>
              <a:t>, E. et al </a:t>
            </a:r>
            <a:r>
              <a:rPr lang="de-DE" sz="1400" dirty="0" err="1">
                <a:latin typeface="+mn-lt"/>
              </a:rPr>
              <a:t>Postgrad</a:t>
            </a:r>
            <a:r>
              <a:rPr lang="de-DE" sz="1400" dirty="0">
                <a:latin typeface="+mn-lt"/>
              </a:rPr>
              <a:t> Med J 1985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23528" y="1295697"/>
            <a:ext cx="4572000" cy="5013623"/>
            <a:chOff x="323528" y="1295697"/>
            <a:chExt cx="4572000" cy="5013623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701353" y="2735857"/>
              <a:ext cx="3816350" cy="3573463"/>
              <a:chOff x="1610" y="1933"/>
              <a:chExt cx="2404" cy="2251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10" y="1933"/>
                <a:ext cx="2404" cy="1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10" y="3203"/>
                <a:ext cx="2404" cy="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610" y="1933"/>
                <a:ext cx="1089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3107" y="4020"/>
                <a:ext cx="907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4" name="Rechteck 13"/>
            <p:cNvSpPr/>
            <p:nvPr/>
          </p:nvSpPr>
          <p:spPr>
            <a:xfrm>
              <a:off x="1763688" y="3830274"/>
              <a:ext cx="936104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699792" y="3828328"/>
              <a:ext cx="1224136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1977777" y="4044352"/>
              <a:ext cx="1152128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1691680" y="5634972"/>
              <a:ext cx="792088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277369" y="5805264"/>
              <a:ext cx="1224136" cy="216024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323528" y="1295697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de-CH" dirty="0" smtClean="0">
                  <a:latin typeface="+mn-lt"/>
                </a:rPr>
                <a:t>Infusion of </a:t>
              </a:r>
              <a:r>
                <a:rPr lang="de-CH" dirty="0" err="1" smtClean="0">
                  <a:latin typeface="+mn-lt"/>
                </a:rPr>
                <a:t>propofol</a:t>
              </a:r>
              <a:r>
                <a:rPr lang="de-CH" dirty="0" smtClean="0">
                  <a:latin typeface="+mn-lt"/>
                </a:rPr>
                <a:t> (</a:t>
              </a:r>
              <a:r>
                <a:rPr lang="de-CH" dirty="0" err="1" smtClean="0">
                  <a:latin typeface="+mn-lt"/>
                </a:rPr>
                <a:t>Diprivan</a:t>
              </a:r>
              <a:r>
                <a:rPr lang="de-CH" dirty="0" smtClean="0">
                  <a:latin typeface="+mn-lt"/>
                </a:rPr>
                <a:t>) as </a:t>
              </a:r>
              <a:r>
                <a:rPr lang="de-CH" dirty="0" err="1" smtClean="0">
                  <a:latin typeface="+mn-lt"/>
                </a:rPr>
                <a:t>sedative</a:t>
              </a:r>
              <a:r>
                <a:rPr lang="de-CH" dirty="0" smtClean="0">
                  <a:latin typeface="+mn-lt"/>
                </a:rPr>
                <a:t> </a:t>
              </a:r>
              <a:r>
                <a:rPr lang="de-CH" dirty="0" err="1" smtClean="0">
                  <a:latin typeface="+mn-lt"/>
                </a:rPr>
                <a:t>technique</a:t>
              </a:r>
              <a:r>
                <a:rPr lang="de-CH" dirty="0" smtClean="0">
                  <a:latin typeface="+mn-lt"/>
                </a:rPr>
                <a:t> </a:t>
              </a:r>
              <a:r>
                <a:rPr lang="de-CH" dirty="0" err="1" smtClean="0">
                  <a:latin typeface="+mn-lt"/>
                </a:rPr>
                <a:t>for</a:t>
              </a:r>
              <a:r>
                <a:rPr lang="de-CH" dirty="0" smtClean="0">
                  <a:latin typeface="+mn-lt"/>
                </a:rPr>
                <a:t> </a:t>
              </a:r>
              <a:r>
                <a:rPr lang="de-CH" dirty="0" err="1" smtClean="0">
                  <a:latin typeface="+mn-lt"/>
                </a:rPr>
                <a:t>colonoscopies</a:t>
              </a:r>
              <a:r>
                <a:rPr lang="de-CH" dirty="0" smtClean="0">
                  <a:latin typeface="+mn-lt"/>
                </a:rPr>
                <a:t>.</a:t>
              </a:r>
              <a:endParaRPr lang="de-CH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Sedation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ist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keine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Anästhesie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!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268760"/>
            <a:ext cx="8640960" cy="485740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60 Patienten</a:t>
            </a:r>
            <a:b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Anästhesie induziert mit 2 mg/kg 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Propofol Bolus</a:t>
            </a:r>
            <a:b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Erhaltungstherapie mit kontinuierlicher Infusion mit 3, 6 oder 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9 mg/kg/h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Inzidenz der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Apnoe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 48%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012161" y="6550223"/>
            <a:ext cx="31318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400" dirty="0" err="1">
                <a:latin typeface="+mn-lt"/>
              </a:rPr>
              <a:t>Gepts</a:t>
            </a:r>
            <a:r>
              <a:rPr lang="de-DE" sz="1400" dirty="0">
                <a:latin typeface="+mn-lt"/>
              </a:rPr>
              <a:t>, E. et al </a:t>
            </a:r>
            <a:r>
              <a:rPr lang="de-DE" sz="1400" dirty="0" err="1">
                <a:latin typeface="+mn-lt"/>
              </a:rPr>
              <a:t>Postgrad</a:t>
            </a:r>
            <a:r>
              <a:rPr lang="de-DE" sz="1400" dirty="0">
                <a:latin typeface="+mn-lt"/>
              </a:rPr>
              <a:t> Med J 1985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Andere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Art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der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+mj-lt"/>
              </a:rPr>
              <a:t>Anwendung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 !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8499" y="6550223"/>
            <a:ext cx="2765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1400" dirty="0" err="1">
                <a:latin typeface="+mn-lt"/>
              </a:rPr>
              <a:t>Gepts</a:t>
            </a:r>
            <a:r>
              <a:rPr lang="de-DE" sz="1400" dirty="0">
                <a:latin typeface="+mn-lt"/>
              </a:rPr>
              <a:t>, E. et al </a:t>
            </a:r>
            <a:r>
              <a:rPr lang="de-DE" sz="1400" dirty="0" err="1">
                <a:latin typeface="+mn-lt"/>
              </a:rPr>
              <a:t>Postgrad</a:t>
            </a:r>
            <a:r>
              <a:rPr lang="de-DE" sz="1400" dirty="0">
                <a:latin typeface="+mn-lt"/>
              </a:rPr>
              <a:t> Med J 1985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479259"/>
              </p:ext>
            </p:extLst>
          </p:nvPr>
        </p:nvGraphicFramePr>
        <p:xfrm>
          <a:off x="107504" y="2348880"/>
          <a:ext cx="4392488" cy="303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122"/>
                <a:gridCol w="1098122"/>
                <a:gridCol w="1098122"/>
                <a:gridCol w="1098122"/>
              </a:tblGrid>
              <a:tr h="681303">
                <a:tc gridSpan="4">
                  <a:txBody>
                    <a:bodyPr/>
                    <a:lstStyle/>
                    <a:p>
                      <a:r>
                        <a:rPr lang="de-CH" sz="1400" dirty="0" smtClean="0"/>
                        <a:t>Propofol </a:t>
                      </a:r>
                      <a:r>
                        <a:rPr lang="de-CH" sz="1400" dirty="0" err="1" smtClean="0"/>
                        <a:t>treatment</a:t>
                      </a:r>
                      <a:r>
                        <a:rPr lang="de-CH" sz="1400" dirty="0" smtClean="0"/>
                        <a:t> </a:t>
                      </a:r>
                      <a:r>
                        <a:rPr lang="de-CH" sz="1400" dirty="0" err="1" smtClean="0"/>
                        <a:t>group</a:t>
                      </a:r>
                      <a:r>
                        <a:rPr lang="de-CH" sz="1400" dirty="0" smtClean="0"/>
                        <a:t> </a:t>
                      </a:r>
                      <a:r>
                        <a:rPr lang="de-CH" sz="1400" dirty="0" err="1" smtClean="0"/>
                        <a:t>characteristics</a:t>
                      </a:r>
                      <a:endParaRPr lang="de-CH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</a:tr>
              <a:tr h="681303">
                <a:tc>
                  <a:txBody>
                    <a:bodyPr/>
                    <a:lstStyle/>
                    <a:p>
                      <a:endParaRPr lang="de-CH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Group A</a:t>
                      </a:r>
                    </a:p>
                    <a:p>
                      <a:r>
                        <a:rPr lang="de-CH" sz="1400" dirty="0" smtClean="0"/>
                        <a:t>N=20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Group B</a:t>
                      </a:r>
                    </a:p>
                    <a:p>
                      <a:r>
                        <a:rPr lang="de-CH" sz="1400" dirty="0" smtClean="0"/>
                        <a:t>N=20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Group C</a:t>
                      </a:r>
                    </a:p>
                    <a:p>
                      <a:r>
                        <a:rPr lang="de-CH" sz="1400" dirty="0" smtClean="0"/>
                        <a:t>N=20</a:t>
                      </a:r>
                      <a:endParaRPr lang="de-CH" sz="1400" dirty="0"/>
                    </a:p>
                  </a:txBody>
                  <a:tcPr/>
                </a:tc>
              </a:tr>
              <a:tr h="68130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Propofol </a:t>
                      </a:r>
                      <a:r>
                        <a:rPr lang="de-CH" sz="1400" dirty="0" err="1" smtClean="0"/>
                        <a:t>infusion</a:t>
                      </a:r>
                      <a:r>
                        <a:rPr lang="de-CH" sz="1400" dirty="0" smtClean="0"/>
                        <a:t>  rate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3mg/kg/h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6mg/kg/h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9mg/kg/h</a:t>
                      </a:r>
                      <a:endParaRPr lang="de-CH" sz="1400" dirty="0"/>
                    </a:p>
                  </a:txBody>
                  <a:tcPr/>
                </a:tc>
              </a:tr>
              <a:tr h="90841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Total dose</a:t>
                      </a:r>
                      <a:r>
                        <a:rPr lang="de-CH" sz="1400" baseline="0" dirty="0" smtClean="0"/>
                        <a:t> of </a:t>
                      </a:r>
                      <a:r>
                        <a:rPr lang="de-CH" sz="1400" baseline="0" dirty="0" err="1" smtClean="0"/>
                        <a:t>propofol</a:t>
                      </a:r>
                      <a:r>
                        <a:rPr lang="de-CH" sz="1400" baseline="0" dirty="0" smtClean="0"/>
                        <a:t>  (mg) </a:t>
                      </a:r>
                      <a:r>
                        <a:rPr lang="de-CH" sz="1400" baseline="0" dirty="0" err="1" smtClean="0"/>
                        <a:t>mean</a:t>
                      </a:r>
                      <a:r>
                        <a:rPr lang="de-CH" sz="1400" baseline="0" dirty="0" smtClean="0"/>
                        <a:t> +/- </a:t>
                      </a:r>
                      <a:r>
                        <a:rPr lang="de-CH" sz="1400" baseline="0" dirty="0" err="1" smtClean="0"/>
                        <a:t>sd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222.5 +/- 9.3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286.7 +/- 10.4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355.3 +/- 12.3</a:t>
                      </a:r>
                      <a:endParaRPr lang="de-CH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4643438" y="2060848"/>
            <a:ext cx="4146550" cy="3357562"/>
            <a:chOff x="4643438" y="2060848"/>
            <a:chExt cx="4146550" cy="3357562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3438" y="2060848"/>
              <a:ext cx="4146550" cy="335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Pfeil nach unten 11"/>
            <p:cNvSpPr/>
            <p:nvPr/>
          </p:nvSpPr>
          <p:spPr>
            <a:xfrm flipH="1">
              <a:off x="5220072" y="2564606"/>
              <a:ext cx="216024" cy="79208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  <a:latin typeface="+mj-lt"/>
              </a:rPr>
              <a:t>Synonyme: EDPS / NAAPS / NAPS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1268760"/>
            <a:ext cx="8435280" cy="4857403"/>
          </a:xfrm>
          <a:prstGeom prst="rect">
            <a:avLst/>
          </a:prstGeom>
        </p:spPr>
        <p:txBody>
          <a:bodyPr/>
          <a:lstStyle/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de-DE" b="1" smtClean="0">
                <a:latin typeface="+mn-lt"/>
              </a:rPr>
              <a:t>EDPS</a:t>
            </a:r>
            <a:r>
              <a:rPr lang="de-DE" smtClean="0">
                <a:latin typeface="+mn-lt"/>
              </a:rPr>
              <a:t>  	Endoscopist </a:t>
            </a:r>
            <a:r>
              <a:rPr lang="de-DE" err="1" smtClean="0">
                <a:latin typeface="+mn-lt"/>
              </a:rPr>
              <a:t>directed</a:t>
            </a:r>
            <a:r>
              <a:rPr lang="de-DE" smtClean="0">
                <a:latin typeface="+mn-lt"/>
              </a:rPr>
              <a:t> Propofol 					Sedation</a:t>
            </a:r>
            <a:endParaRPr lang="de-D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de-DE" b="1" smtClean="0">
                <a:latin typeface="+mn-lt"/>
              </a:rPr>
              <a:t>NAAPS</a:t>
            </a:r>
            <a:r>
              <a:rPr lang="de-DE" smtClean="0">
                <a:latin typeface="+mn-lt"/>
              </a:rPr>
              <a:t> 	Non- </a:t>
            </a:r>
            <a:r>
              <a:rPr lang="de-DE" err="1" smtClean="0">
                <a:latin typeface="+mn-lt"/>
              </a:rPr>
              <a:t>Anaesthesiologist</a:t>
            </a:r>
            <a:r>
              <a:rPr lang="de-DE" smtClean="0">
                <a:latin typeface="+mn-lt"/>
              </a:rPr>
              <a:t> 						administered Propofol </a:t>
            </a:r>
            <a:r>
              <a:rPr lang="de-DE" dirty="0" err="1" smtClean="0">
                <a:latin typeface="+mn-lt"/>
              </a:rPr>
              <a:t>Sedation</a:t>
            </a:r>
            <a:endParaRPr lang="de-D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de-DE" dirty="0" smtClean="0">
              <a:latin typeface="+mn-lt"/>
            </a:endParaRPr>
          </a:p>
          <a:p>
            <a:pPr marL="361950" indent="-361950">
              <a:buClr>
                <a:schemeClr val="tx1"/>
              </a:buClr>
              <a:buFont typeface="Arial" pitchFamily="34" charset="0"/>
              <a:buChar char="•"/>
            </a:pPr>
            <a:r>
              <a:rPr lang="de-DE" b="1" smtClean="0">
                <a:latin typeface="+mn-lt"/>
              </a:rPr>
              <a:t>NAPS</a:t>
            </a:r>
            <a:r>
              <a:rPr lang="de-DE" smtClean="0">
                <a:latin typeface="+mn-lt"/>
              </a:rPr>
              <a:t> 	Nurse </a:t>
            </a:r>
            <a:r>
              <a:rPr lang="de-DE" dirty="0" err="1" smtClean="0">
                <a:latin typeface="+mn-lt"/>
              </a:rPr>
              <a:t>administered</a:t>
            </a:r>
            <a:r>
              <a:rPr lang="de-DE" dirty="0" smtClean="0">
                <a:latin typeface="+mn-lt"/>
              </a:rPr>
              <a:t> </a:t>
            </a:r>
            <a:r>
              <a:rPr lang="de-DE" smtClean="0">
                <a:latin typeface="+mn-lt"/>
              </a:rPr>
              <a:t>Propofol 					Sedation 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5400000" scaled="1"/>
            <a:tileRect/>
          </a:gra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" y="204788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e-CH" sz="2800" b="1" dirty="0" smtClean="0">
                <a:solidFill>
                  <a:schemeClr val="bg1"/>
                </a:solidFill>
                <a:latin typeface="+mj-lt"/>
              </a:rPr>
              <a:t>Internationale EDPS/NAAPS Erfahrung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251520" y="1268761"/>
            <a:ext cx="8892480" cy="2880320"/>
          </a:xfrm>
          <a:prstGeom prst="rect">
            <a:avLst/>
          </a:prstGeom>
        </p:spPr>
        <p:txBody>
          <a:bodyPr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6819900" algn="r"/>
              </a:tabLst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Gesamtzahl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646‘080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19900" algn="r"/>
              </a:tabLst>
              <a:defRPr/>
            </a:pP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Endotracheale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Intubationen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11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19900" algn="r"/>
              </a:tabLst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Dauernde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neurolog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Störungen 	</a:t>
            </a:r>
            <a:r>
              <a:rPr kumimoji="0" lang="de-CH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0</a:t>
            </a:r>
            <a:endParaRPr kumimoji="0" lang="de-CH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6819900" algn="r"/>
              </a:tabLst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Todesfälle	4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31061" y="6553200"/>
            <a:ext cx="331293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1400" dirty="0">
                <a:latin typeface="+mn-lt"/>
              </a:rPr>
              <a:t>Rex D.K. et al. </a:t>
            </a:r>
            <a:r>
              <a:rPr lang="de-DE" sz="1400" dirty="0" err="1">
                <a:latin typeface="+mn-lt"/>
              </a:rPr>
              <a:t>Gastroenterology</a:t>
            </a:r>
            <a:r>
              <a:rPr lang="de-DE" sz="1400" dirty="0">
                <a:latin typeface="+mn-lt"/>
              </a:rPr>
              <a:t> 2009</a:t>
            </a:r>
          </a:p>
        </p:txBody>
      </p:sp>
      <p:sp>
        <p:nvSpPr>
          <p:cNvPr id="9" name="Rechteck 8"/>
          <p:cNvSpPr/>
          <p:nvPr/>
        </p:nvSpPr>
        <p:spPr>
          <a:xfrm>
            <a:off x="251520" y="4221088"/>
            <a:ext cx="8892480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latin typeface="+mn-lt"/>
              </a:rPr>
              <a:t>EDPS </a:t>
            </a:r>
            <a:r>
              <a:rPr lang="en-US" b="1" dirty="0" err="1" smtClean="0">
                <a:latin typeface="+mn-lt"/>
              </a:rPr>
              <a:t>ist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besser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untersucht</a:t>
            </a:r>
            <a:r>
              <a:rPr lang="en-US" b="1" dirty="0" smtClean="0">
                <a:latin typeface="+mn-lt"/>
              </a:rPr>
              <a:t> und </a:t>
            </a:r>
            <a:r>
              <a:rPr lang="en-US" b="1" dirty="0" err="1" smtClean="0">
                <a:latin typeface="+mn-lt"/>
              </a:rPr>
              <a:t>sicherer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als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Midazolam</a:t>
            </a:r>
            <a:r>
              <a:rPr lang="en-US" b="1" dirty="0" smtClean="0">
                <a:latin typeface="+mn-lt"/>
              </a:rPr>
              <a:t> / </a:t>
            </a:r>
            <a:r>
              <a:rPr lang="en-US" b="1" dirty="0" err="1" smtClean="0">
                <a:latin typeface="+mn-lt"/>
              </a:rPr>
              <a:t>Pethidin</a:t>
            </a:r>
            <a:r>
              <a:rPr lang="en-US" b="1" dirty="0" smtClean="0">
                <a:latin typeface="+mn-lt"/>
              </a:rPr>
              <a:t>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b="1" dirty="0" smtClean="0">
              <a:latin typeface="+mn-lt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 err="1" smtClean="0">
                <a:latin typeface="+mn-lt"/>
              </a:rPr>
              <a:t>Gleiche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Sicherheitsresultate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wie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Anästhesisten</a:t>
            </a:r>
            <a:r>
              <a:rPr lang="en-US" b="1" dirty="0" smtClean="0">
                <a:latin typeface="+mn-lt"/>
              </a:rPr>
              <a:t>. 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61&quot;&gt;&lt;object type=&quot;3&quot; unique_id=&quot;10062&quot;&gt;&lt;property id=&quot;20148&quot; value=&quot;5&quot;/&gt;&lt;property id=&quot;20300&quot; value=&quot;Folie 1&quot;/&gt;&lt;property id=&quot;20307&quot; value=&quot;598&quot;/&gt;&lt;/object&gt;&lt;object type=&quot;3&quot; unique_id=&quot;10063&quot;&gt;&lt;property id=&quot;20148&quot; value=&quot;5&quot;/&gt;&lt;property id=&quot;20300&quot; value=&quot;Folie 2&quot;/&gt;&lt;property id=&quot;20307&quot; value=&quot;629&quot;/&gt;&lt;/object&gt;&lt;object type=&quot;3&quot; unique_id=&quot;10064&quot;&gt;&lt;property id=&quot;20148&quot; value=&quot;5&quot;/&gt;&lt;property id=&quot;20300&quot; value=&quot;Folie 3&quot;/&gt;&lt;property id=&quot;20307&quot; value=&quot;640&quot;/&gt;&lt;/object&gt;&lt;object type=&quot;3&quot; unique_id=&quot;10065&quot;&gt;&lt;property id=&quot;20148&quot; value=&quot;5&quot;/&gt;&lt;property id=&quot;20300&quot; value=&quot;Folie 4&quot;/&gt;&lt;property id=&quot;20307&quot; value=&quot;641&quot;/&gt;&lt;/object&gt;&lt;object type=&quot;3&quot; unique_id=&quot;10066&quot;&gt;&lt;property id=&quot;20148&quot; value=&quot;5&quot;/&gt;&lt;property id=&quot;20300&quot; value=&quot;Folie 5&quot;/&gt;&lt;property id=&quot;20307&quot; value=&quot;642&quot;/&gt;&lt;/object&gt;&lt;object type=&quot;3&quot; unique_id=&quot;10067&quot;&gt;&lt;property id=&quot;20148&quot; value=&quot;5&quot;/&gt;&lt;property id=&quot;20300&quot; value=&quot;Folie 6&quot;/&gt;&lt;property id=&quot;20307&quot; value=&quot;643&quot;/&gt;&lt;/object&gt;&lt;object type=&quot;3&quot; unique_id=&quot;10068&quot;&gt;&lt;property id=&quot;20148&quot; value=&quot;5&quot;/&gt;&lt;property id=&quot;20300&quot; value=&quot;Folie 7&quot;/&gt;&lt;property id=&quot;20307&quot; value=&quot;644&quot;/&gt;&lt;/object&gt;&lt;object type=&quot;3&quot; unique_id=&quot;10069&quot;&gt;&lt;property id=&quot;20148&quot; value=&quot;5&quot;/&gt;&lt;property id=&quot;20300&quot; value=&quot;Folie 8&quot;/&gt;&lt;property id=&quot;20307&quot; value=&quot;645&quot;/&gt;&lt;/object&gt;&lt;object type=&quot;3&quot; unique_id=&quot;10070&quot;&gt;&lt;property id=&quot;20148&quot; value=&quot;5&quot;/&gt;&lt;property id=&quot;20300&quot; value=&quot;Folie 9&quot;/&gt;&lt;property id=&quot;20307&quot; value=&quot;646&quot;/&gt;&lt;/object&gt;&lt;object type=&quot;3&quot; unique_id=&quot;10071&quot;&gt;&lt;property id=&quot;20148&quot; value=&quot;5&quot;/&gt;&lt;property id=&quot;20300&quot; value=&quot;Folie 10&quot;/&gt;&lt;property id=&quot;20307&quot; value=&quot;647&quot;/&gt;&lt;/object&gt;&lt;object type=&quot;3&quot; unique_id=&quot;10072&quot;&gt;&lt;property id=&quot;20148&quot; value=&quot;5&quot;/&gt;&lt;property id=&quot;20300&quot; value=&quot;Folie 11&quot;/&gt;&lt;property id=&quot;20307&quot; value=&quot;648&quot;/&gt;&lt;/object&gt;&lt;object type=&quot;3&quot; unique_id=&quot;10073&quot;&gt;&lt;property id=&quot;20148&quot; value=&quot;5&quot;/&gt;&lt;property id=&quot;20300&quot; value=&quot;Folie 12&quot;/&gt;&lt;property id=&quot;20307&quot; value=&quot;649&quot;/&gt;&lt;/object&gt;&lt;object type=&quot;3&quot; unique_id=&quot;10074&quot;&gt;&lt;property id=&quot;20148&quot; value=&quot;5&quot;/&gt;&lt;property id=&quot;20300&quot; value=&quot;Folie 13&quot;/&gt;&lt;property id=&quot;20307&quot; value=&quot;650&quot;/&gt;&lt;/object&gt;&lt;object type=&quot;3&quot; unique_id=&quot;10075&quot;&gt;&lt;property id=&quot;20148&quot; value=&quot;5&quot;/&gt;&lt;property id=&quot;20300&quot; value=&quot;Folie 14&quot;/&gt;&lt;property id=&quot;20307&quot; value=&quot;651&quot;/&gt;&lt;/object&gt;&lt;object type=&quot;3&quot; unique_id=&quot;10076&quot;&gt;&lt;property id=&quot;20148&quot; value=&quot;5&quot;/&gt;&lt;property id=&quot;20300&quot; value=&quot;Folie 15&quot;/&gt;&lt;property id=&quot;20307&quot; value=&quot;652&quot;/&gt;&lt;/object&gt;&lt;object type=&quot;3&quot; unique_id=&quot;10077&quot;&gt;&lt;property id=&quot;20148&quot; value=&quot;5&quot;/&gt;&lt;property id=&quot;20300&quot; value=&quot;Folie 16&quot;/&gt;&lt;property id=&quot;20307&quot; value=&quot;653&quot;/&gt;&lt;/object&gt;&lt;object type=&quot;3&quot; unique_id=&quot;10078&quot;&gt;&lt;property id=&quot;20148&quot; value=&quot;5&quot;/&gt;&lt;property id=&quot;20300&quot; value=&quot;Folie 17&quot;/&gt;&lt;property id=&quot;20307&quot; value=&quot;654&quot;/&gt;&lt;/object&gt;&lt;object type=&quot;3&quot; unique_id=&quot;10079&quot;&gt;&lt;property id=&quot;20148&quot; value=&quot;5&quot;/&gt;&lt;property id=&quot;20300&quot; value=&quot;Folie 18&quot;/&gt;&lt;property id=&quot;20307&quot; value=&quot;655&quot;/&gt;&lt;/object&gt;&lt;object type=&quot;3&quot; unique_id=&quot;10080&quot;&gt;&lt;property id=&quot;20148&quot; value=&quot;5&quot;/&gt;&lt;property id=&quot;20300&quot; value=&quot;Folie 19&quot;/&gt;&lt;property id=&quot;20307&quot; value=&quot;656&quot;/&gt;&lt;/object&gt;&lt;object type=&quot;3&quot; unique_id=&quot;10081&quot;&gt;&lt;property id=&quot;20148&quot; value=&quot;5&quot;/&gt;&lt;property id=&quot;20300&quot; value=&quot;Folie 20&quot;/&gt;&lt;property id=&quot;20307&quot; value=&quot;657&quot;/&gt;&lt;/object&gt;&lt;object type=&quot;3&quot; unique_id=&quot;10082&quot;&gt;&lt;property id=&quot;20148&quot; value=&quot;5&quot;/&gt;&lt;property id=&quot;20300&quot; value=&quot;Folie 21&quot;/&gt;&lt;property id=&quot;20307&quot; value=&quot;658&quot;/&gt;&lt;/object&gt;&lt;object type=&quot;3&quot; unique_id=&quot;10083&quot;&gt;&lt;property id=&quot;20148&quot; value=&quot;5&quot;/&gt;&lt;property id=&quot;20300&quot; value=&quot;Folie 22&quot;/&gt;&lt;property id=&quot;20307&quot; value=&quot;659&quot;/&gt;&lt;/object&gt;&lt;object type=&quot;3&quot; unique_id=&quot;10084&quot;&gt;&lt;property id=&quot;20148&quot; value=&quot;5&quot;/&gt;&lt;property id=&quot;20300&quot; value=&quot;Folie 23&quot;/&gt;&lt;property id=&quot;20307&quot; value=&quot;660&quot;/&gt;&lt;/object&gt;&lt;object type=&quot;3&quot; unique_id=&quot;10085&quot;&gt;&lt;property id=&quot;20148&quot; value=&quot;5&quot;/&gt;&lt;property id=&quot;20300&quot; value=&quot;Folie 24&quot;/&gt;&lt;property id=&quot;20307&quot; value=&quot;661&quot;/&gt;&lt;/object&gt;&lt;object type=&quot;3&quot; unique_id=&quot;10086&quot;&gt;&lt;property id=&quot;20148&quot; value=&quot;5&quot;/&gt;&lt;property id=&quot;20300&quot; value=&quot;Folie 25&quot;/&gt;&lt;property id=&quot;20307&quot; value=&quot;662&quot;/&gt;&lt;/object&gt;&lt;object type=&quot;3&quot; unique_id=&quot;10087&quot;&gt;&lt;property id=&quot;20148&quot; value=&quot;5&quot;/&gt;&lt;property id=&quot;20300&quot; value=&quot;Folie 26&quot;/&gt;&lt;property id=&quot;20307&quot; value=&quot;663&quot;/&gt;&lt;/object&gt;&lt;object type=&quot;3&quot; unique_id=&quot;10088&quot;&gt;&lt;property id=&quot;20148&quot; value=&quot;5&quot;/&gt;&lt;property id=&quot;20300&quot; value=&quot;Folie 27&quot;/&gt;&lt;property id=&quot;20307&quot; value=&quot;664&quot;/&gt;&lt;/object&gt;&lt;object type=&quot;3&quot; unique_id=&quot;10089&quot;&gt;&lt;property id=&quot;20148&quot; value=&quot;5&quot;/&gt;&lt;property id=&quot;20300&quot; value=&quot;Folie 28&quot;/&gt;&lt;property id=&quot;20307&quot; value=&quot;665&quot;/&gt;&lt;/object&gt;&lt;object type=&quot;3&quot; unique_id=&quot;10090&quot;&gt;&lt;property id=&quot;20148&quot; value=&quot;5&quot;/&gt;&lt;property id=&quot;20300&quot; value=&quot;Folie 29&quot;/&gt;&lt;property id=&quot;20307&quot; value=&quot;666&quot;/&gt;&lt;/object&gt;&lt;object type=&quot;3&quot; unique_id=&quot;10091&quot;&gt;&lt;property id=&quot;20148&quot; value=&quot;5&quot;/&gt;&lt;property id=&quot;20300&quot; value=&quot;Folie 30&quot;/&gt;&lt;property id=&quot;20307&quot; value=&quot;667&quot;/&gt;&lt;/object&gt;&lt;object type=&quot;3&quot; unique_id=&quot;10092&quot;&gt;&lt;property id=&quot;20148&quot; value=&quot;5&quot;/&gt;&lt;property id=&quot;20300&quot; value=&quot;Folie 31&quot;/&gt;&lt;property id=&quot;20307&quot; value=&quot;668&quot;/&gt;&lt;/object&gt;&lt;/object&gt;&lt;object type=&quot;8&quot; unique_id=&quot;1012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Bildschirmpräsentation (4:3)</PresentationFormat>
  <Paragraphs>230</Paragraphs>
  <Slides>31</Slides>
  <Notes>31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Corbel</vt:lpstr>
      <vt:lpstr>Times New Roman</vt:lpstr>
      <vt:lpstr>Larissa-Design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dkuelling_so</dc:creator>
  <cp:lastModifiedBy>Kaufmann Gabriela</cp:lastModifiedBy>
  <cp:revision>1355</cp:revision>
  <cp:lastPrinted>2014-09-03T13:03:32Z</cp:lastPrinted>
  <dcterms:created xsi:type="dcterms:W3CDTF">2001-06-25T15:57:40Z</dcterms:created>
  <dcterms:modified xsi:type="dcterms:W3CDTF">2014-09-03T16:22:53Z</dcterms:modified>
</cp:coreProperties>
</file>